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pt-BR"/>
              <a:t>Clique para editar o título Mestre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pt-BR"/>
              <a:t>Clique para editar o título Mestre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pt-BR"/>
              <a:t>Clique para editar o título Mestre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pt-BR"/>
              <a:t>Clique para editar o título Mestre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pt-BR"/>
              <a:t>Clique para editar o título Mestre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3" name="Date Placeholder 2"/>
          <p:cNvSpPr>
            <a:spLocks noGrp="1"/>
          </p:cNvSpPr>
          <p:nvPr>
            <p:ph type="dt" sz="half" idx="10"/>
          </p:nvPr>
        </p:nvSpPr>
        <p:spPr/>
        <p:txBody>
          <a:bodyPr/>
          <a:lstStyle/>
          <a:p>
            <a:fld id="{48A87A34-81AB-432B-8DAE-1953F412C126}" type="datetimeFigureOut">
              <a:rPr lang="en-US" dirty="0"/>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pt-BR"/>
              <a:t>Clique para editar o título Mestre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3" name="Date Placeholder 2"/>
          <p:cNvSpPr>
            <a:spLocks noGrp="1"/>
          </p:cNvSpPr>
          <p:nvPr>
            <p:ph type="dt" sz="half" idx="10"/>
          </p:nvPr>
        </p:nvSpPr>
        <p:spPr/>
        <p:txBody>
          <a:bodyPr/>
          <a:lstStyle/>
          <a:p>
            <a:fld id="{48A87A34-81AB-432B-8DAE-1953F412C126}" type="datetimeFigureOut">
              <a:rPr lang="en-US" dirty="0"/>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pt-BR"/>
              <a:t>Clique para editar o título Mestre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pt-BR"/>
              <a:t>Clique para editar o título Mestre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48A87A34-81AB-432B-8DAE-1953F412C126}" type="datetimeFigureOut">
              <a:rPr lang="en-US" dirty="0"/>
              <a:t>11/11/2020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t-BR"/>
              <a:t>Clique para editar o título Mestre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2" name="Content Placeholder 3"/>
          <p:cNvSpPr>
            <a:spLocks noGrp="1"/>
          </p:cNvSpPr>
          <p:nvPr>
            <p:ph sz="quarter" idx="13"/>
          </p:nvPr>
        </p:nvSpPr>
        <p:spPr>
          <a:xfrm>
            <a:off x="913774" y="3051012"/>
            <a:ext cx="5106027" cy="274018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3" name="Content Placeholder 5"/>
          <p:cNvSpPr>
            <a:spLocks noGrp="1"/>
          </p:cNvSpPr>
          <p:nvPr>
            <p:ph sz="quarter" idx="14"/>
          </p:nvPr>
        </p:nvSpPr>
        <p:spPr>
          <a:xfrm>
            <a:off x="6172200" y="3051012"/>
            <a:ext cx="5105401" cy="274018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pt-BR"/>
              <a:t>Clique para editar o título Mestre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8A87A34-81AB-432B-8DAE-1953F412C126}" type="datetimeFigureOut">
              <a:rPr lang="en-US" dirty="0"/>
              <a:t>11/11/2020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11/11/2020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942FA8-99AF-41EE-92DD-E2AF7A7A9EB1}"/>
              </a:ext>
            </a:extLst>
          </p:cNvPr>
          <p:cNvSpPr>
            <a:spLocks noGrp="1"/>
          </p:cNvSpPr>
          <p:nvPr>
            <p:ph type="ctrTitle"/>
          </p:nvPr>
        </p:nvSpPr>
        <p:spPr>
          <a:xfrm>
            <a:off x="1751012" y="1300786"/>
            <a:ext cx="8689976" cy="1853232"/>
          </a:xfrm>
        </p:spPr>
        <p:txBody>
          <a:bodyPr/>
          <a:lstStyle/>
          <a:p>
            <a:r>
              <a:rPr lang="pt-BR" dirty="0"/>
              <a:t> ADOÇÃO À LUZ DO ECA</a:t>
            </a:r>
          </a:p>
        </p:txBody>
      </p:sp>
      <p:sp>
        <p:nvSpPr>
          <p:cNvPr id="3" name="Subtítulo 2">
            <a:extLst>
              <a:ext uri="{FF2B5EF4-FFF2-40B4-BE49-F238E27FC236}">
                <a16:creationId xmlns:a16="http://schemas.microsoft.com/office/drawing/2014/main" id="{6D1EBC09-F0A1-4679-AA78-354287BA7CCD}"/>
              </a:ext>
            </a:extLst>
          </p:cNvPr>
          <p:cNvSpPr>
            <a:spLocks noGrp="1"/>
          </p:cNvSpPr>
          <p:nvPr>
            <p:ph type="subTitle" idx="1"/>
          </p:nvPr>
        </p:nvSpPr>
        <p:spPr/>
        <p:txBody>
          <a:bodyPr/>
          <a:lstStyle/>
          <a:p>
            <a:endParaRPr lang="pt-BR" dirty="0"/>
          </a:p>
        </p:txBody>
      </p:sp>
    </p:spTree>
    <p:extLst>
      <p:ext uri="{BB962C8B-B14F-4D97-AF65-F5344CB8AC3E}">
        <p14:creationId xmlns:p14="http://schemas.microsoft.com/office/powerpoint/2010/main" val="534432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8BE6FE-779B-4AED-BCC6-82CDEE3CECC2}"/>
              </a:ext>
            </a:extLst>
          </p:cNvPr>
          <p:cNvSpPr>
            <a:spLocks noGrp="1"/>
          </p:cNvSpPr>
          <p:nvPr>
            <p:ph type="title"/>
          </p:nvPr>
        </p:nvSpPr>
        <p:spPr>
          <a:xfrm>
            <a:off x="913775" y="1"/>
            <a:ext cx="10364451" cy="861390"/>
          </a:xfrm>
        </p:spPr>
        <p:txBody>
          <a:bodyPr/>
          <a:lstStyle/>
          <a:p>
            <a:r>
              <a:rPr lang="pt-BR" dirty="0"/>
              <a:t>Da habilitação de pretendentes à adoção</a:t>
            </a:r>
          </a:p>
        </p:txBody>
      </p:sp>
      <p:sp>
        <p:nvSpPr>
          <p:cNvPr id="3" name="Espaço Reservado para Conteúdo 2">
            <a:extLst>
              <a:ext uri="{FF2B5EF4-FFF2-40B4-BE49-F238E27FC236}">
                <a16:creationId xmlns:a16="http://schemas.microsoft.com/office/drawing/2014/main" id="{53855DD1-C3E4-4C5A-A1D2-FF7B427B611B}"/>
              </a:ext>
            </a:extLst>
          </p:cNvPr>
          <p:cNvSpPr>
            <a:spLocks noGrp="1"/>
          </p:cNvSpPr>
          <p:nvPr>
            <p:ph sz="quarter" idx="13"/>
          </p:nvPr>
        </p:nvSpPr>
        <p:spPr>
          <a:xfrm>
            <a:off x="913774" y="861392"/>
            <a:ext cx="10363826" cy="5830956"/>
          </a:xfrm>
        </p:spPr>
        <p:txBody>
          <a:bodyPr>
            <a:normAutofit/>
          </a:bodyPr>
          <a:lstStyle/>
          <a:p>
            <a:r>
              <a:rPr lang="pt-BR" dirty="0"/>
              <a:t>Art. 197-A.  Os postulantes à adoção, domiciliados no Brasil, apresentarão petição inicial na qual conste: </a:t>
            </a:r>
          </a:p>
          <a:p>
            <a:r>
              <a:rPr lang="pt-BR" dirty="0"/>
              <a:t>I - qualificação completa;</a:t>
            </a:r>
          </a:p>
          <a:p>
            <a:r>
              <a:rPr lang="pt-BR" dirty="0"/>
              <a:t>II - dados familiares;</a:t>
            </a:r>
          </a:p>
          <a:p>
            <a:r>
              <a:rPr lang="pt-BR" dirty="0"/>
              <a:t>III - cópias autenticadas de certidão de nascimento ou casamento, ou declaração relativa ao período de união estável; </a:t>
            </a:r>
          </a:p>
          <a:p>
            <a:r>
              <a:rPr lang="pt-BR" dirty="0"/>
              <a:t>IV - cópias da cédula de identidade e inscrição no Cadastro de Pessoas Físicas; </a:t>
            </a:r>
          </a:p>
          <a:p>
            <a:r>
              <a:rPr lang="pt-BR" dirty="0"/>
              <a:t>V - comprovante de renda e domicílio;</a:t>
            </a:r>
          </a:p>
          <a:p>
            <a:r>
              <a:rPr lang="pt-BR" dirty="0"/>
              <a:t>VI - atestados de sanidade física e mental;</a:t>
            </a:r>
          </a:p>
          <a:p>
            <a:r>
              <a:rPr lang="pt-BR" dirty="0"/>
              <a:t>VII - certidão de antecedentes criminais;</a:t>
            </a:r>
          </a:p>
          <a:p>
            <a:r>
              <a:rPr lang="pt-BR" dirty="0"/>
              <a:t>VIII - certidão negativa de distribuição cível.</a:t>
            </a:r>
          </a:p>
        </p:txBody>
      </p:sp>
    </p:spTree>
    <p:extLst>
      <p:ext uri="{BB962C8B-B14F-4D97-AF65-F5344CB8AC3E}">
        <p14:creationId xmlns:p14="http://schemas.microsoft.com/office/powerpoint/2010/main" val="3526909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C6930-D421-4033-BB96-86E1F07BCB04}"/>
              </a:ext>
            </a:extLst>
          </p:cNvPr>
          <p:cNvSpPr>
            <a:spLocks noGrp="1"/>
          </p:cNvSpPr>
          <p:nvPr>
            <p:ph type="title"/>
          </p:nvPr>
        </p:nvSpPr>
        <p:spPr>
          <a:xfrm>
            <a:off x="913775" y="1"/>
            <a:ext cx="10364451" cy="1113182"/>
          </a:xfrm>
        </p:spPr>
        <p:txBody>
          <a:bodyPr/>
          <a:lstStyle/>
          <a:p>
            <a:r>
              <a:rPr lang="pt-BR" dirty="0"/>
              <a:t>Da habilitação de pretendentes à adoção</a:t>
            </a:r>
          </a:p>
        </p:txBody>
      </p:sp>
      <p:sp>
        <p:nvSpPr>
          <p:cNvPr id="3" name="Espaço Reservado para Conteúdo 2">
            <a:extLst>
              <a:ext uri="{FF2B5EF4-FFF2-40B4-BE49-F238E27FC236}">
                <a16:creationId xmlns:a16="http://schemas.microsoft.com/office/drawing/2014/main" id="{A01FA28F-2696-4284-A255-50177E6BCBA3}"/>
              </a:ext>
            </a:extLst>
          </p:cNvPr>
          <p:cNvSpPr>
            <a:spLocks noGrp="1"/>
          </p:cNvSpPr>
          <p:nvPr>
            <p:ph sz="quarter" idx="13"/>
          </p:nvPr>
        </p:nvSpPr>
        <p:spPr>
          <a:xfrm>
            <a:off x="913774" y="1007165"/>
            <a:ext cx="10363826" cy="5632175"/>
          </a:xfrm>
        </p:spPr>
        <p:txBody>
          <a:bodyPr/>
          <a:lstStyle/>
          <a:p>
            <a:pPr algn="just"/>
            <a:r>
              <a:rPr lang="pt-BR" dirty="0">
                <a:latin typeface="Times New Roman" panose="02020603050405020304" pitchFamily="18" charset="0"/>
                <a:cs typeface="Times New Roman" panose="02020603050405020304" pitchFamily="18" charset="0"/>
              </a:rPr>
              <a:t>Art. 197-B.  A autoridade judiciária, no prazo de 48 (quarenta e oito) horas, dará vista dos autos ao Ministério Público, que no prazo de 5 (cinco) dias poderá: </a:t>
            </a:r>
          </a:p>
          <a:p>
            <a:pPr algn="just"/>
            <a:r>
              <a:rPr lang="pt-BR" dirty="0">
                <a:latin typeface="Times New Roman" panose="02020603050405020304" pitchFamily="18" charset="0"/>
                <a:cs typeface="Times New Roman" panose="02020603050405020304" pitchFamily="18" charset="0"/>
              </a:rPr>
              <a:t>I - apresentar quesitos a serem respondidos pela equipe interprofissional encarregada de elaborar o estudo técnico a que se refere o art. 197-C desta Lei;</a:t>
            </a:r>
          </a:p>
          <a:p>
            <a:pPr algn="just"/>
            <a:r>
              <a:rPr lang="pt-BR" dirty="0">
                <a:latin typeface="Times New Roman" panose="02020603050405020304" pitchFamily="18" charset="0"/>
                <a:cs typeface="Times New Roman" panose="02020603050405020304" pitchFamily="18" charset="0"/>
              </a:rPr>
              <a:t>II - requerer a designação de audiência para oitiva dos postulantes em juízo e testemunhas; </a:t>
            </a:r>
          </a:p>
          <a:p>
            <a:pPr algn="just"/>
            <a:r>
              <a:rPr lang="pt-BR" dirty="0">
                <a:latin typeface="Times New Roman" panose="02020603050405020304" pitchFamily="18" charset="0"/>
                <a:cs typeface="Times New Roman" panose="02020603050405020304" pitchFamily="18" charset="0"/>
              </a:rPr>
              <a:t>III - requerer a juntada de documentos complementares e a realização de outras diligências que entender necessárias. </a:t>
            </a:r>
          </a:p>
          <a:p>
            <a:endParaRPr lang="pt-BR" dirty="0"/>
          </a:p>
        </p:txBody>
      </p:sp>
    </p:spTree>
    <p:extLst>
      <p:ext uri="{BB962C8B-B14F-4D97-AF65-F5344CB8AC3E}">
        <p14:creationId xmlns:p14="http://schemas.microsoft.com/office/powerpoint/2010/main" val="1270574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75FD29-A966-4454-BB28-68F653026CD1}"/>
              </a:ext>
            </a:extLst>
          </p:cNvPr>
          <p:cNvSpPr>
            <a:spLocks noGrp="1"/>
          </p:cNvSpPr>
          <p:nvPr>
            <p:ph type="title"/>
          </p:nvPr>
        </p:nvSpPr>
        <p:spPr/>
        <p:txBody>
          <a:bodyPr/>
          <a:lstStyle/>
          <a:p>
            <a:r>
              <a:rPr lang="pt-BR" dirty="0"/>
              <a:t>Debora palermo</a:t>
            </a:r>
          </a:p>
        </p:txBody>
      </p:sp>
      <p:sp>
        <p:nvSpPr>
          <p:cNvPr id="3" name="Espaço Reservado para Texto 2">
            <a:extLst>
              <a:ext uri="{FF2B5EF4-FFF2-40B4-BE49-F238E27FC236}">
                <a16:creationId xmlns:a16="http://schemas.microsoft.com/office/drawing/2014/main" id="{E009D9B3-E5E6-41B0-8F2C-41911E44965E}"/>
              </a:ext>
            </a:extLst>
          </p:cNvPr>
          <p:cNvSpPr>
            <a:spLocks noGrp="1"/>
          </p:cNvSpPr>
          <p:nvPr>
            <p:ph type="body" sz="half" idx="2"/>
          </p:nvPr>
        </p:nvSpPr>
        <p:spPr/>
        <p:txBody>
          <a:bodyPr/>
          <a:lstStyle/>
          <a:p>
            <a:r>
              <a:rPr lang="pt-BR" dirty="0" err="1"/>
              <a:t>Facebock</a:t>
            </a:r>
            <a:r>
              <a:rPr lang="pt-BR" dirty="0"/>
              <a:t> : Debora Palermo</a:t>
            </a:r>
          </a:p>
          <a:p>
            <a:r>
              <a:rPr lang="pt-BR" dirty="0" err="1"/>
              <a:t>Whatsapp</a:t>
            </a:r>
            <a:r>
              <a:rPr lang="pt-BR" dirty="0"/>
              <a:t>: 19 -999.111.929</a:t>
            </a:r>
          </a:p>
        </p:txBody>
      </p:sp>
    </p:spTree>
    <p:extLst>
      <p:ext uri="{BB962C8B-B14F-4D97-AF65-F5344CB8AC3E}">
        <p14:creationId xmlns:p14="http://schemas.microsoft.com/office/powerpoint/2010/main" val="944888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BB8EAE-D901-48F5-AACB-ACB4A6D45585}"/>
              </a:ext>
            </a:extLst>
          </p:cNvPr>
          <p:cNvSpPr>
            <a:spLocks noGrp="1"/>
          </p:cNvSpPr>
          <p:nvPr>
            <p:ph type="title"/>
          </p:nvPr>
        </p:nvSpPr>
        <p:spPr>
          <a:xfrm>
            <a:off x="913775" y="92766"/>
            <a:ext cx="10364451" cy="742122"/>
          </a:xfrm>
        </p:spPr>
        <p:txBody>
          <a:bodyPr/>
          <a:lstStyle/>
          <a:p>
            <a:r>
              <a:rPr lang="pt-BR" dirty="0"/>
              <a:t>DO DIREITO À VIDA E À SAÙDE</a:t>
            </a:r>
          </a:p>
        </p:txBody>
      </p:sp>
      <p:sp>
        <p:nvSpPr>
          <p:cNvPr id="3" name="Espaço Reservado para Conteúdo 2">
            <a:extLst>
              <a:ext uri="{FF2B5EF4-FFF2-40B4-BE49-F238E27FC236}">
                <a16:creationId xmlns:a16="http://schemas.microsoft.com/office/drawing/2014/main" id="{A0E4680F-560C-4BC2-83EE-F8B769CD454A}"/>
              </a:ext>
            </a:extLst>
          </p:cNvPr>
          <p:cNvSpPr>
            <a:spLocks noGrp="1"/>
          </p:cNvSpPr>
          <p:nvPr>
            <p:ph sz="quarter" idx="13"/>
          </p:nvPr>
        </p:nvSpPr>
        <p:spPr>
          <a:xfrm>
            <a:off x="913774" y="728870"/>
            <a:ext cx="10363826" cy="5883965"/>
          </a:xfrm>
        </p:spPr>
        <p:txBody>
          <a:bodyPr/>
          <a:lstStyle/>
          <a:p>
            <a:pPr algn="just"/>
            <a:endParaRPr lang="pt-BR" b="1" dirty="0">
              <a:latin typeface="Arial" panose="020B0604020202020204" pitchFamily="34" charset="0"/>
              <a:cs typeface="Arial" panose="020B0604020202020204" pitchFamily="34" charset="0"/>
            </a:endParaRPr>
          </a:p>
          <a:p>
            <a:pPr algn="just"/>
            <a:endParaRPr lang="pt-BR" b="1" dirty="0">
              <a:latin typeface="Arial" panose="020B0604020202020204" pitchFamily="34" charset="0"/>
              <a:cs typeface="Arial" panose="020B0604020202020204" pitchFamily="34" charset="0"/>
            </a:endParaRPr>
          </a:p>
          <a:p>
            <a:pPr algn="just"/>
            <a:endParaRPr lang="pt-BR" b="1" dirty="0">
              <a:latin typeface="Arial" panose="020B0604020202020204" pitchFamily="34" charset="0"/>
              <a:cs typeface="Arial" panose="020B0604020202020204" pitchFamily="34" charset="0"/>
            </a:endParaRPr>
          </a:p>
          <a:p>
            <a:pPr algn="just"/>
            <a:r>
              <a:rPr lang="pt-BR" b="1" dirty="0">
                <a:latin typeface="Arial" panose="020B0604020202020204" pitchFamily="34" charset="0"/>
                <a:cs typeface="Arial" panose="020B0604020202020204" pitchFamily="34" charset="0"/>
              </a:rPr>
              <a:t>Art. 8 </a:t>
            </a:r>
            <a:r>
              <a:rPr lang="pt-BR" b="1" u="sng" baseline="30000" dirty="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É assegurado a todas as mulheres o acesso aos programas e às políticas de saúde da mulher e de planejamento reprodutivo e, às gestantes, nutrição adequada, atenção humanizada à gravidez, ao parto e ao puerpério e atendimento pré-natal, perinatal e pós-natal integral no âmbito do Sistema Único de Saúde. </a:t>
            </a:r>
          </a:p>
          <a:p>
            <a:pPr algn="just"/>
            <a:endParaRPr lang="pt-BR" dirty="0">
              <a:latin typeface="Arial" panose="020B0604020202020204" pitchFamily="34" charset="0"/>
              <a:cs typeface="Arial" panose="020B0604020202020204" pitchFamily="34" charset="0"/>
            </a:endParaRPr>
          </a:p>
          <a:p>
            <a:pPr algn="just"/>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346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93DF44-5B91-49F0-A7F3-1948C1FCF519}"/>
              </a:ext>
            </a:extLst>
          </p:cNvPr>
          <p:cNvSpPr>
            <a:spLocks noGrp="1"/>
          </p:cNvSpPr>
          <p:nvPr>
            <p:ph type="title"/>
          </p:nvPr>
        </p:nvSpPr>
        <p:spPr/>
        <p:txBody>
          <a:bodyPr/>
          <a:lstStyle/>
          <a:p>
            <a:r>
              <a:rPr lang="pt-BR" dirty="0"/>
              <a:t>DO DIREITO À VIDA E À SAÙDE</a:t>
            </a:r>
          </a:p>
        </p:txBody>
      </p:sp>
      <p:sp>
        <p:nvSpPr>
          <p:cNvPr id="3" name="Espaço Reservado para Conteúdo 2">
            <a:extLst>
              <a:ext uri="{FF2B5EF4-FFF2-40B4-BE49-F238E27FC236}">
                <a16:creationId xmlns:a16="http://schemas.microsoft.com/office/drawing/2014/main" id="{4B86D88E-539D-442E-B48A-67B6D3A70573}"/>
              </a:ext>
            </a:extLst>
          </p:cNvPr>
          <p:cNvSpPr>
            <a:spLocks noGrp="1"/>
          </p:cNvSpPr>
          <p:nvPr>
            <p:ph sz="quarter" idx="13"/>
          </p:nvPr>
        </p:nvSpPr>
        <p:spPr/>
        <p:txBody>
          <a:bodyPr/>
          <a:lstStyle/>
          <a:p>
            <a:pPr algn="just"/>
            <a:r>
              <a:rPr lang="pt-BR" dirty="0">
                <a:latin typeface="Times New Roman" panose="02020603050405020304" pitchFamily="18" charset="0"/>
                <a:cs typeface="Times New Roman" panose="02020603050405020304" pitchFamily="18" charset="0"/>
              </a:rPr>
              <a:t>§ 4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Incumbe ao poder público proporcionar assistência psicológica à gestante e à mãe, no período </a:t>
            </a:r>
            <a:r>
              <a:rPr lang="pt-BR" dirty="0" err="1">
                <a:latin typeface="Times New Roman" panose="02020603050405020304" pitchFamily="18" charset="0"/>
                <a:cs typeface="Times New Roman" panose="02020603050405020304" pitchFamily="18" charset="0"/>
              </a:rPr>
              <a:t>pré</a:t>
            </a:r>
            <a:r>
              <a:rPr lang="pt-BR" dirty="0">
                <a:latin typeface="Times New Roman" panose="02020603050405020304" pitchFamily="18" charset="0"/>
                <a:cs typeface="Times New Roman" panose="02020603050405020304" pitchFamily="18" charset="0"/>
              </a:rPr>
              <a:t> e pós-natal, inclusive como forma de prevenir ou minorar as consequências do estado puerperal. </a:t>
            </a:r>
          </a:p>
          <a:p>
            <a:pPr algn="just"/>
            <a:r>
              <a:rPr lang="pt-BR" dirty="0">
                <a:latin typeface="Times New Roman" panose="02020603050405020304" pitchFamily="18" charset="0"/>
                <a:cs typeface="Times New Roman" panose="02020603050405020304" pitchFamily="18" charset="0"/>
              </a:rPr>
              <a:t>§ 5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A assistência referida no § 4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deste artigo deverá ser prestada também a gestantes e mães que manifestem interesse em entregar seus filhos para adoção, bem como a gestantes e mães que se encontrem em situação de privação de liberdade</a:t>
            </a:r>
          </a:p>
        </p:txBody>
      </p:sp>
    </p:spTree>
    <p:extLst>
      <p:ext uri="{BB962C8B-B14F-4D97-AF65-F5344CB8AC3E}">
        <p14:creationId xmlns:p14="http://schemas.microsoft.com/office/powerpoint/2010/main" val="2607776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B2CF73-722F-49CF-9070-711455EE34F3}"/>
              </a:ext>
            </a:extLst>
          </p:cNvPr>
          <p:cNvSpPr>
            <a:spLocks noGrp="1"/>
          </p:cNvSpPr>
          <p:nvPr>
            <p:ph type="title"/>
          </p:nvPr>
        </p:nvSpPr>
        <p:spPr>
          <a:xfrm>
            <a:off x="913775" y="106017"/>
            <a:ext cx="10364451" cy="1272209"/>
          </a:xfrm>
        </p:spPr>
        <p:txBody>
          <a:bodyPr/>
          <a:lstStyle/>
          <a:p>
            <a:r>
              <a:rPr lang="pt-BR" dirty="0"/>
              <a:t>DO DIREITO À CONVIVÊNCIA Familiar e Comunitária</a:t>
            </a:r>
          </a:p>
        </p:txBody>
      </p:sp>
      <p:sp>
        <p:nvSpPr>
          <p:cNvPr id="3" name="Espaço Reservado para Conteúdo 2">
            <a:extLst>
              <a:ext uri="{FF2B5EF4-FFF2-40B4-BE49-F238E27FC236}">
                <a16:creationId xmlns:a16="http://schemas.microsoft.com/office/drawing/2014/main" id="{5AB5B6CD-FC97-4613-96B3-7FFA0E7A170E}"/>
              </a:ext>
            </a:extLst>
          </p:cNvPr>
          <p:cNvSpPr>
            <a:spLocks noGrp="1"/>
          </p:cNvSpPr>
          <p:nvPr>
            <p:ph sz="quarter" idx="13"/>
          </p:nvPr>
        </p:nvSpPr>
        <p:spPr>
          <a:xfrm>
            <a:off x="913774" y="1378226"/>
            <a:ext cx="10363826" cy="4412973"/>
          </a:xfrm>
        </p:spPr>
        <p:txBody>
          <a:bodyPr>
            <a:normAutofit lnSpcReduction="10000"/>
          </a:bodyPr>
          <a:lstStyle/>
          <a:p>
            <a:pPr algn="just"/>
            <a:r>
              <a:rPr lang="pt-BR" dirty="0">
                <a:latin typeface="Times New Roman" panose="02020603050405020304" pitchFamily="18" charset="0"/>
                <a:cs typeface="Times New Roman" panose="02020603050405020304" pitchFamily="18" charset="0"/>
              </a:rPr>
              <a:t>Art. 19.  É direito da criança e do adolescente ser criado e educado no seio de sua família e, excepcionalmente, em família substituta, assegurada a convivência familiar e comunitária, em ambiente que garanta seu desenvolvimento integral.</a:t>
            </a:r>
          </a:p>
          <a:p>
            <a:pPr algn="just"/>
            <a:r>
              <a:rPr lang="pt-BR" dirty="0">
                <a:latin typeface="Times New Roman" panose="02020603050405020304" pitchFamily="18" charset="0"/>
                <a:cs typeface="Times New Roman" panose="02020603050405020304" pitchFamily="18" charset="0"/>
              </a:rPr>
              <a:t>§ 1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Toda criança ou adolescente que estiver inserido em programa de acolhimento familiar ou institucional terá sua situação reavaliada, no máximo, a cada 3 (três) meses, devendo a autoridade judiciária competente, com base em relatório elaborado por equipe interprofissional ou multidisciplinar, decidir de forma fundamentada pela possibilidade de reintegração familiar ou pela colocação em família substituta, em quaisquer das modalidades previstas no art. 28 desta Lei.</a:t>
            </a:r>
          </a:p>
        </p:txBody>
      </p:sp>
    </p:spTree>
    <p:extLst>
      <p:ext uri="{BB962C8B-B14F-4D97-AF65-F5344CB8AC3E}">
        <p14:creationId xmlns:p14="http://schemas.microsoft.com/office/powerpoint/2010/main" val="4053764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AE8BA0-00EE-428D-8BB3-5F27116F73E6}"/>
              </a:ext>
            </a:extLst>
          </p:cNvPr>
          <p:cNvSpPr>
            <a:spLocks noGrp="1"/>
          </p:cNvSpPr>
          <p:nvPr>
            <p:ph type="title"/>
          </p:nvPr>
        </p:nvSpPr>
        <p:spPr>
          <a:xfrm>
            <a:off x="913775" y="0"/>
            <a:ext cx="10364451" cy="1285462"/>
          </a:xfrm>
        </p:spPr>
        <p:txBody>
          <a:bodyPr>
            <a:normAutofit/>
          </a:bodyPr>
          <a:lstStyle/>
          <a:p>
            <a:r>
              <a:rPr lang="pt-BR" dirty="0"/>
              <a:t>DO DIREITO À CONVIVÊNCIA Familiar e Comunitária</a:t>
            </a:r>
          </a:p>
        </p:txBody>
      </p:sp>
      <p:sp>
        <p:nvSpPr>
          <p:cNvPr id="3" name="Espaço Reservado para Conteúdo 2">
            <a:extLst>
              <a:ext uri="{FF2B5EF4-FFF2-40B4-BE49-F238E27FC236}">
                <a16:creationId xmlns:a16="http://schemas.microsoft.com/office/drawing/2014/main" id="{B8728A33-F89B-491F-BF6A-0C4086D56A47}"/>
              </a:ext>
            </a:extLst>
          </p:cNvPr>
          <p:cNvSpPr>
            <a:spLocks noGrp="1"/>
          </p:cNvSpPr>
          <p:nvPr>
            <p:ph sz="quarter" idx="13"/>
          </p:nvPr>
        </p:nvSpPr>
        <p:spPr>
          <a:xfrm>
            <a:off x="913774" y="1285462"/>
            <a:ext cx="10363826" cy="5367129"/>
          </a:xfrm>
        </p:spPr>
        <p:txBody>
          <a:bodyPr/>
          <a:lstStyle/>
          <a:p>
            <a:pPr algn="just"/>
            <a:r>
              <a:rPr lang="pt-BR" dirty="0">
                <a:latin typeface="Times New Roman" panose="02020603050405020304" pitchFamily="18" charset="0"/>
                <a:cs typeface="Times New Roman" panose="02020603050405020304" pitchFamily="18" charset="0"/>
              </a:rPr>
              <a:t>§ 2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A permanência da criança e do adolescente em programa de acolhimento institucional não se prolongará por mais de 18 (dezoito meses), salvo comprovada necessidade que atenda ao seu superior interesse, devidamente fundamentada pela autoridade judiciária. </a:t>
            </a:r>
          </a:p>
          <a:p>
            <a:pPr algn="just"/>
            <a:br>
              <a:rPr lang="pt-BR" dirty="0"/>
            </a:br>
            <a:r>
              <a:rPr lang="pt-BR" dirty="0">
                <a:latin typeface="Times New Roman" panose="02020603050405020304" pitchFamily="18" charset="0"/>
                <a:cs typeface="Times New Roman" panose="02020603050405020304" pitchFamily="18" charset="0"/>
              </a:rPr>
              <a:t>Art. 19-A.  A gestante ou mãe que manifeste interesse em entregar seu filho para adoção, antes ou logo após o nascimento, será encaminhada à Justiça da Infância e da Juventude</a:t>
            </a:r>
            <a:r>
              <a:rPr lang="pt-BR" dirty="0"/>
              <a:t>. </a:t>
            </a:r>
          </a:p>
          <a:p>
            <a:pPr algn="just"/>
            <a:endParaRPr lang="pt-B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95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1C0A4A-B43F-49A4-8597-26BAFFB6F56B}"/>
              </a:ext>
            </a:extLst>
          </p:cNvPr>
          <p:cNvSpPr>
            <a:spLocks noGrp="1"/>
          </p:cNvSpPr>
          <p:nvPr>
            <p:ph type="title"/>
          </p:nvPr>
        </p:nvSpPr>
        <p:spPr>
          <a:xfrm>
            <a:off x="913775" y="222996"/>
            <a:ext cx="10364451" cy="739586"/>
          </a:xfrm>
        </p:spPr>
        <p:txBody>
          <a:bodyPr>
            <a:normAutofit fontScale="90000"/>
          </a:bodyPr>
          <a:lstStyle/>
          <a:p>
            <a:r>
              <a:rPr lang="pt-BR" dirty="0"/>
              <a:t>DO DIREITO À CONVIVÊNCIA Familiar e Comunitária</a:t>
            </a:r>
          </a:p>
        </p:txBody>
      </p:sp>
      <p:sp>
        <p:nvSpPr>
          <p:cNvPr id="3" name="Espaço Reservado para Conteúdo 2">
            <a:extLst>
              <a:ext uri="{FF2B5EF4-FFF2-40B4-BE49-F238E27FC236}">
                <a16:creationId xmlns:a16="http://schemas.microsoft.com/office/drawing/2014/main" id="{382393E5-9EFC-4B76-B0B3-B5C05914A70F}"/>
              </a:ext>
            </a:extLst>
          </p:cNvPr>
          <p:cNvSpPr>
            <a:spLocks noGrp="1"/>
          </p:cNvSpPr>
          <p:nvPr>
            <p:ph sz="quarter" idx="13"/>
          </p:nvPr>
        </p:nvSpPr>
        <p:spPr>
          <a:xfrm>
            <a:off x="913774" y="962582"/>
            <a:ext cx="10363826" cy="5672422"/>
          </a:xfrm>
        </p:spPr>
        <p:txBody>
          <a:bodyPr>
            <a:normAutofit/>
          </a:bodyPr>
          <a:lstStyle/>
          <a:p>
            <a:pPr algn="just"/>
            <a:r>
              <a:rPr lang="pt-BR" dirty="0">
                <a:latin typeface="Times New Roman" panose="02020603050405020304" pitchFamily="18" charset="0"/>
                <a:cs typeface="Times New Roman" panose="02020603050405020304" pitchFamily="18" charset="0"/>
              </a:rPr>
              <a:t>§ 2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De posse do relatório, a autoridade judiciária poderá determinar o encaminhamento da gestante ou mãe, mediante sua expressa concordância, à rede pública de saúde e assistência social para atendimento especializado. </a:t>
            </a:r>
          </a:p>
          <a:p>
            <a:pPr algn="just"/>
            <a:r>
              <a:rPr lang="pt-BR" dirty="0">
                <a:latin typeface="Times New Roman" panose="02020603050405020304" pitchFamily="18" charset="0"/>
                <a:cs typeface="Times New Roman" panose="02020603050405020304" pitchFamily="18" charset="0"/>
              </a:rPr>
              <a:t>§ 3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A busca à família extensa, conforme definida nos termos do parágrafo único do art. 25 desta Lei, respeitará o prazo máximo de 90 (noventa) dias, prorrogável por igual período. </a:t>
            </a:r>
          </a:p>
          <a:p>
            <a:pPr algn="just"/>
            <a:r>
              <a:rPr lang="pt-BR" dirty="0">
                <a:latin typeface="Times New Roman" panose="02020603050405020304" pitchFamily="18" charset="0"/>
                <a:cs typeface="Times New Roman" panose="02020603050405020304" pitchFamily="18" charset="0"/>
              </a:rPr>
              <a:t>§ 4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Na hipótese de não haver a indicação do genitor e de não existir outro representante da família extensa apto a receber a guarda, a autoridade judiciária competente deverá decretar a extinção do poder familiar e determinar a colocação da criança sob a guarda provisória de quem estiver habilitado a adotá-la ou de entidade que desenvolva programa de acolhimento familiar ou institucional. </a:t>
            </a:r>
          </a:p>
          <a:p>
            <a:endParaRPr lang="pt-BR" dirty="0"/>
          </a:p>
        </p:txBody>
      </p:sp>
    </p:spTree>
    <p:extLst>
      <p:ext uri="{BB962C8B-B14F-4D97-AF65-F5344CB8AC3E}">
        <p14:creationId xmlns:p14="http://schemas.microsoft.com/office/powerpoint/2010/main" val="3814051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AC4DD7-F9EE-4CCB-82D1-BB4B89886519}"/>
              </a:ext>
            </a:extLst>
          </p:cNvPr>
          <p:cNvSpPr>
            <a:spLocks noGrp="1"/>
          </p:cNvSpPr>
          <p:nvPr>
            <p:ph type="title"/>
          </p:nvPr>
        </p:nvSpPr>
        <p:spPr>
          <a:xfrm>
            <a:off x="913775" y="1"/>
            <a:ext cx="10364451" cy="781877"/>
          </a:xfrm>
        </p:spPr>
        <p:txBody>
          <a:bodyPr>
            <a:normAutofit fontScale="90000"/>
          </a:bodyPr>
          <a:lstStyle/>
          <a:p>
            <a:r>
              <a:rPr lang="pt-BR" dirty="0"/>
              <a:t>DO DIREITO À CONVIVÊNCIA Familiar e Comunitária</a:t>
            </a:r>
          </a:p>
        </p:txBody>
      </p:sp>
      <p:sp>
        <p:nvSpPr>
          <p:cNvPr id="3" name="Espaço Reservado para Conteúdo 2">
            <a:extLst>
              <a:ext uri="{FF2B5EF4-FFF2-40B4-BE49-F238E27FC236}">
                <a16:creationId xmlns:a16="http://schemas.microsoft.com/office/drawing/2014/main" id="{1777AD33-C19C-4EB9-9CB3-1C680CBED775}"/>
              </a:ext>
            </a:extLst>
          </p:cNvPr>
          <p:cNvSpPr>
            <a:spLocks noGrp="1"/>
          </p:cNvSpPr>
          <p:nvPr>
            <p:ph sz="quarter" idx="13"/>
          </p:nvPr>
        </p:nvSpPr>
        <p:spPr>
          <a:xfrm>
            <a:off x="913774" y="848139"/>
            <a:ext cx="10363826" cy="5943599"/>
          </a:xfrm>
        </p:spPr>
        <p:txBody>
          <a:bodyPr>
            <a:normAutofit/>
          </a:bodyPr>
          <a:lstStyle/>
          <a:p>
            <a:pPr algn="just"/>
            <a:r>
              <a:rPr lang="pt-BR" dirty="0">
                <a:latin typeface="Times New Roman" panose="02020603050405020304" pitchFamily="18" charset="0"/>
                <a:cs typeface="Times New Roman" panose="02020603050405020304" pitchFamily="18" charset="0"/>
              </a:rPr>
              <a:t>§ 5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Após o nascimento da criança, a vontade da mãe ou de ambos os genitores, se houver pai registral ou pai indicado, deve ser manifestada na audiência a que se refere o § 1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do art. 166 desta Lei, garantido o sigilo sobre a entrega.</a:t>
            </a:r>
          </a:p>
          <a:p>
            <a:pPr algn="just"/>
            <a:r>
              <a:rPr lang="pt-BR" dirty="0">
                <a:latin typeface="Times New Roman" panose="02020603050405020304" pitchFamily="18" charset="0"/>
                <a:cs typeface="Times New Roman" panose="02020603050405020304" pitchFamily="18" charset="0"/>
              </a:rPr>
              <a:t>§ 6º  Na hipótese de não comparecerem à audiência nem o genitor nem representante da família extensa para confirmar a intenção de exercer o poder familiar ou a guarda, a autoridade judiciária suspenderá o poder familiar da mãe, e a criança será colocada sob a guarda provisória de quem esteja habilitado a adotá-la. </a:t>
            </a:r>
          </a:p>
          <a:p>
            <a:pPr algn="just"/>
            <a:r>
              <a:rPr lang="pt-BR" dirty="0">
                <a:latin typeface="Times New Roman" panose="02020603050405020304" pitchFamily="18" charset="0"/>
                <a:cs typeface="Times New Roman" panose="02020603050405020304" pitchFamily="18" charset="0"/>
              </a:rPr>
              <a:t>§ 7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Os detentores da guarda possuem o prazo de 15 (quinze) dias para propor a ação de adoção, contado do dia seguinte à data do término do estágio de convivência. </a:t>
            </a:r>
          </a:p>
        </p:txBody>
      </p:sp>
    </p:spTree>
    <p:extLst>
      <p:ext uri="{BB962C8B-B14F-4D97-AF65-F5344CB8AC3E}">
        <p14:creationId xmlns:p14="http://schemas.microsoft.com/office/powerpoint/2010/main" val="1571901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D3A95B-EB4B-4E45-AFC8-236B8BFF83B6}"/>
              </a:ext>
            </a:extLst>
          </p:cNvPr>
          <p:cNvSpPr>
            <a:spLocks noGrp="1"/>
          </p:cNvSpPr>
          <p:nvPr>
            <p:ph type="title"/>
          </p:nvPr>
        </p:nvSpPr>
        <p:spPr/>
        <p:txBody>
          <a:bodyPr/>
          <a:lstStyle/>
          <a:p>
            <a:r>
              <a:rPr lang="pt-BR" dirty="0"/>
              <a:t>DO DIREITO À CONVIVÊNCIA Familiar e Comunitária</a:t>
            </a:r>
          </a:p>
        </p:txBody>
      </p:sp>
      <p:sp>
        <p:nvSpPr>
          <p:cNvPr id="3" name="Espaço Reservado para Conteúdo 2">
            <a:extLst>
              <a:ext uri="{FF2B5EF4-FFF2-40B4-BE49-F238E27FC236}">
                <a16:creationId xmlns:a16="http://schemas.microsoft.com/office/drawing/2014/main" id="{ABF50D4F-8529-422F-BF4B-8DAB4E6E9B4F}"/>
              </a:ext>
            </a:extLst>
          </p:cNvPr>
          <p:cNvSpPr>
            <a:spLocks noGrp="1"/>
          </p:cNvSpPr>
          <p:nvPr>
            <p:ph sz="quarter" idx="13"/>
          </p:nvPr>
        </p:nvSpPr>
        <p:spPr>
          <a:xfrm>
            <a:off x="913774" y="2367092"/>
            <a:ext cx="10363826" cy="4490908"/>
          </a:xfrm>
        </p:spPr>
        <p:txBody>
          <a:bodyPr>
            <a:normAutofit/>
          </a:bodyPr>
          <a:lstStyle/>
          <a:p>
            <a:pPr algn="just"/>
            <a:r>
              <a:rPr lang="pt-BR" dirty="0">
                <a:latin typeface="Times New Roman" panose="02020603050405020304" pitchFamily="18" charset="0"/>
                <a:cs typeface="Times New Roman" panose="02020603050405020304" pitchFamily="18" charset="0"/>
              </a:rPr>
              <a:t>§ 8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Na hipótese de desistência pelos genitores - manifestada em audiência ou perante a equipe interprofissional - da entrega da criança após o nascimento, a criança será mantida com os genitores, e será determinado pela Justiça da Infância e da Juventude o acompanhamento familiar pelo prazo de 180 (cento e oitenta) dias. </a:t>
            </a:r>
          </a:p>
          <a:p>
            <a:pPr algn="just"/>
            <a:r>
              <a:rPr lang="pt-BR" dirty="0">
                <a:latin typeface="Times New Roman" panose="02020603050405020304" pitchFamily="18" charset="0"/>
                <a:cs typeface="Times New Roman" panose="02020603050405020304" pitchFamily="18" charset="0"/>
              </a:rPr>
              <a:t>§ 9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É garantido à mãe o direito ao sigilo sobre o nascimento, respeitado o disposto no art. 48 desta Lei. § 10.  Serão cadastrados para adoção recém-nascidos e crianças acolhidas não procuradas por suas famílias no prazo de 30 (trinta) dias, contado a partir do dia do acolhimento. </a:t>
            </a:r>
          </a:p>
          <a:p>
            <a:endParaRPr lang="pt-BR" dirty="0"/>
          </a:p>
        </p:txBody>
      </p:sp>
    </p:spTree>
    <p:extLst>
      <p:ext uri="{BB962C8B-B14F-4D97-AF65-F5344CB8AC3E}">
        <p14:creationId xmlns:p14="http://schemas.microsoft.com/office/powerpoint/2010/main" val="1389609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7C6D58-1887-4EB7-9534-F335D4A96D80}"/>
              </a:ext>
            </a:extLst>
          </p:cNvPr>
          <p:cNvSpPr>
            <a:spLocks noGrp="1"/>
          </p:cNvSpPr>
          <p:nvPr>
            <p:ph type="title"/>
          </p:nvPr>
        </p:nvSpPr>
        <p:spPr>
          <a:xfrm>
            <a:off x="913775" y="92766"/>
            <a:ext cx="10364451" cy="728870"/>
          </a:xfrm>
        </p:spPr>
        <p:txBody>
          <a:bodyPr/>
          <a:lstStyle/>
          <a:p>
            <a:r>
              <a:rPr lang="pt-BR" dirty="0"/>
              <a:t>Da adoção</a:t>
            </a:r>
          </a:p>
        </p:txBody>
      </p:sp>
      <p:sp>
        <p:nvSpPr>
          <p:cNvPr id="3" name="Espaço Reservado para Conteúdo 2">
            <a:extLst>
              <a:ext uri="{FF2B5EF4-FFF2-40B4-BE49-F238E27FC236}">
                <a16:creationId xmlns:a16="http://schemas.microsoft.com/office/drawing/2014/main" id="{1561FAD6-470A-4053-8529-971EE273ED9E}"/>
              </a:ext>
            </a:extLst>
          </p:cNvPr>
          <p:cNvSpPr>
            <a:spLocks noGrp="1"/>
          </p:cNvSpPr>
          <p:nvPr>
            <p:ph sz="quarter" idx="13"/>
          </p:nvPr>
        </p:nvSpPr>
        <p:spPr>
          <a:xfrm>
            <a:off x="318052" y="821636"/>
            <a:ext cx="11595652" cy="5943598"/>
          </a:xfrm>
        </p:spPr>
        <p:txBody>
          <a:bodyPr>
            <a:normAutofit fontScale="77500" lnSpcReduction="20000"/>
          </a:bodyPr>
          <a:lstStyle/>
          <a:p>
            <a:pPr algn="just"/>
            <a:r>
              <a:rPr lang="pt-BR" dirty="0">
                <a:latin typeface="Times New Roman" panose="02020603050405020304" pitchFamily="18" charset="0"/>
                <a:cs typeface="Times New Roman" panose="02020603050405020304" pitchFamily="18" charset="0"/>
              </a:rPr>
              <a:t>Art. 39. A adoção de criança e de adolescente reger-se-á segundo o disposto nesta Lei.</a:t>
            </a:r>
          </a:p>
          <a:p>
            <a:pPr algn="just"/>
            <a:r>
              <a:rPr lang="pt-BR" dirty="0">
                <a:latin typeface="Times New Roman" panose="02020603050405020304" pitchFamily="18" charset="0"/>
                <a:cs typeface="Times New Roman" panose="02020603050405020304" pitchFamily="18" charset="0"/>
              </a:rPr>
              <a:t>§ 1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A adoção é medida excepcional e irrevogável, à qual se deve recorrer apenas quando esgotados os recursos de manutenção da criança ou adolescente na família natural ou extensa, na forma do parágrafo único do art. 25 desta Lei. </a:t>
            </a:r>
          </a:p>
          <a:p>
            <a:pPr algn="just"/>
            <a:r>
              <a:rPr lang="pt-BR" dirty="0">
                <a:latin typeface="Times New Roman" panose="02020603050405020304" pitchFamily="18" charset="0"/>
                <a:cs typeface="Times New Roman" panose="02020603050405020304" pitchFamily="18" charset="0"/>
              </a:rPr>
              <a:t>§ 3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Em caso de conflito entre direitos e interesses do adotando e de outras pessoas, inclusive seus pais biológicos, devem prevalecer os direitos e os interesses do adotando.</a:t>
            </a:r>
          </a:p>
          <a:p>
            <a:pPr algn="just"/>
            <a:r>
              <a:rPr lang="pt-BR" dirty="0">
                <a:latin typeface="Times New Roman" panose="02020603050405020304" pitchFamily="18" charset="0"/>
                <a:cs typeface="Times New Roman" panose="02020603050405020304" pitchFamily="18" charset="0"/>
              </a:rPr>
              <a:t>Art. 40. O adotando deve contar com, no máximo, dezoito anos à data do pedido, salvo se já estiver sob a guarda ou tutela dos adotantes.</a:t>
            </a:r>
          </a:p>
          <a:p>
            <a:pPr algn="just"/>
            <a:r>
              <a:rPr lang="pt-BR" dirty="0">
                <a:latin typeface="Times New Roman" panose="02020603050405020304" pitchFamily="18" charset="0"/>
                <a:cs typeface="Times New Roman" panose="02020603050405020304" pitchFamily="18" charset="0"/>
              </a:rPr>
              <a:t>Art. 41. A adoção atribui a condição de filho ao adotado, com os mesmos direitos e deveres, inclusive sucessórios, desligando-o de qualquer vínculo com pais e parentes, salvo os impedimentos matrimoniais.</a:t>
            </a:r>
          </a:p>
          <a:p>
            <a:pPr algn="just"/>
            <a:r>
              <a:rPr lang="pt-BR" dirty="0">
                <a:latin typeface="Times New Roman" panose="02020603050405020304" pitchFamily="18" charset="0"/>
                <a:cs typeface="Times New Roman" panose="02020603050405020304" pitchFamily="18" charset="0"/>
              </a:rPr>
              <a:t>§ 2º É recíproco o direito sucessório entre o adotado, seus descendentes, o adotante, seus ascendentes, descendentes e colaterais até o 4º grau, observada a ordem de vocação hereditária.</a:t>
            </a:r>
          </a:p>
          <a:p>
            <a:pPr algn="just"/>
            <a:r>
              <a:rPr lang="pt-BR" dirty="0">
                <a:latin typeface="Times New Roman" panose="02020603050405020304" pitchFamily="18" charset="0"/>
                <a:cs typeface="Times New Roman" panose="02020603050405020304" pitchFamily="18" charset="0"/>
              </a:rPr>
              <a:t>Art. 42.  Podem adotar os maiores de 18 (dezoito) anos, independentemente do estado civil. </a:t>
            </a:r>
          </a:p>
          <a:p>
            <a:pPr algn="just"/>
            <a:r>
              <a:rPr lang="pt-BR" dirty="0">
                <a:latin typeface="Times New Roman" panose="02020603050405020304" pitchFamily="18" charset="0"/>
                <a:cs typeface="Times New Roman" panose="02020603050405020304" pitchFamily="18" charset="0"/>
              </a:rPr>
              <a:t>§ 1º Não podem adotar os ascendentes e os irmãos do adotando.</a:t>
            </a:r>
          </a:p>
          <a:p>
            <a:pPr algn="just"/>
            <a:r>
              <a:rPr lang="pt-BR" dirty="0">
                <a:latin typeface="Times New Roman" panose="02020603050405020304" pitchFamily="18" charset="0"/>
                <a:cs typeface="Times New Roman" panose="02020603050405020304" pitchFamily="18" charset="0"/>
              </a:rPr>
              <a:t>§ 2 </a:t>
            </a:r>
            <a:r>
              <a:rPr lang="pt-BR" u="sng" baseline="30000" dirty="0">
                <a:latin typeface="Times New Roman" panose="02020603050405020304" pitchFamily="18" charset="0"/>
                <a:cs typeface="Times New Roman" panose="02020603050405020304" pitchFamily="18" charset="0"/>
              </a:rPr>
              <a:t>o </a:t>
            </a:r>
            <a:r>
              <a:rPr lang="pt-BR" dirty="0">
                <a:latin typeface="Times New Roman" panose="02020603050405020304" pitchFamily="18" charset="0"/>
                <a:cs typeface="Times New Roman" panose="02020603050405020304" pitchFamily="18" charset="0"/>
              </a:rPr>
              <a:t>Para adoção conjunta, é indispensável que os adotantes sejam casados civilmente ou mantenham união estável, comprovada a estabilidade da família.</a:t>
            </a:r>
          </a:p>
          <a:p>
            <a:pPr algn="just"/>
            <a:r>
              <a:rPr lang="pt-BR" dirty="0">
                <a:latin typeface="Times New Roman" panose="02020603050405020304" pitchFamily="18" charset="0"/>
                <a:cs typeface="Times New Roman" panose="02020603050405020304" pitchFamily="18" charset="0"/>
              </a:rPr>
              <a:t>§ 3º O adotante há de ser, pelo menos, dezesseis anos mais velho do que o adotando.</a:t>
            </a:r>
          </a:p>
          <a:p>
            <a:endParaRPr lang="pt-BR" dirty="0"/>
          </a:p>
        </p:txBody>
      </p:sp>
    </p:spTree>
    <p:extLst>
      <p:ext uri="{BB962C8B-B14F-4D97-AF65-F5344CB8AC3E}">
        <p14:creationId xmlns:p14="http://schemas.microsoft.com/office/powerpoint/2010/main" val="2125982305"/>
      </p:ext>
    </p:extLst>
  </p:cSld>
  <p:clrMapOvr>
    <a:masterClrMapping/>
  </p:clrMapOvr>
</p:sld>
</file>

<file path=ppt/theme/theme1.xml><?xml version="1.0" encoding="utf-8"?>
<a:theme xmlns:a="http://schemas.openxmlformats.org/drawingml/2006/main" name="Gotícul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TM04033925[[fn=Gotícula]]</Template>
  <TotalTime>90</TotalTime>
  <Words>1299</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12</vt:i4>
      </vt:variant>
    </vt:vector>
  </HeadingPairs>
  <TitlesOfParts>
    <vt:vector size="16" baseType="lpstr">
      <vt:lpstr>Arial</vt:lpstr>
      <vt:lpstr>Times New Roman</vt:lpstr>
      <vt:lpstr>Tw Cen MT</vt:lpstr>
      <vt:lpstr>Gotícula</vt:lpstr>
      <vt:lpstr> ADOÇÃO À LUZ DO ECA</vt:lpstr>
      <vt:lpstr>DO DIREITO À VIDA E À SAÙDE</vt:lpstr>
      <vt:lpstr>DO DIREITO À VIDA E À SAÙDE</vt:lpstr>
      <vt:lpstr>DO DIREITO À CONVIVÊNCIA Familiar e Comunitária</vt:lpstr>
      <vt:lpstr>DO DIREITO À CONVIVÊNCIA Familiar e Comunitária</vt:lpstr>
      <vt:lpstr>DO DIREITO À CONVIVÊNCIA Familiar e Comunitária</vt:lpstr>
      <vt:lpstr>DO DIREITO À CONVIVÊNCIA Familiar e Comunitária</vt:lpstr>
      <vt:lpstr>DO DIREITO À CONVIVÊNCIA Familiar e Comunitária</vt:lpstr>
      <vt:lpstr>Da adoção</vt:lpstr>
      <vt:lpstr>Da habilitação de pretendentes à adoção</vt:lpstr>
      <vt:lpstr>Da habilitação de pretendentes à adoção</vt:lpstr>
      <vt:lpstr>Debora palermo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ADOÇÃO À LUZ DO ECA</dc:title>
  <dc:creator>carol palermo</dc:creator>
  <cp:lastModifiedBy>carol palermo</cp:lastModifiedBy>
  <cp:revision>7</cp:revision>
  <dcterms:created xsi:type="dcterms:W3CDTF">2020-11-12T02:04:13Z</dcterms:created>
  <dcterms:modified xsi:type="dcterms:W3CDTF">2020-11-12T03:34:24Z</dcterms:modified>
</cp:coreProperties>
</file>