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60" r:id="rId4"/>
    <p:sldId id="267" r:id="rId5"/>
    <p:sldId id="259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B6A1-B554-4A33-96C7-06ECF3484D08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0F9-2EDB-48CD-B668-EAA6A2574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81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B6A1-B554-4A33-96C7-06ECF3484D08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0F9-2EDB-48CD-B668-EAA6A2574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65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B6A1-B554-4A33-96C7-06ECF3484D08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0F9-2EDB-48CD-B668-EAA6A2574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50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B6A1-B554-4A33-96C7-06ECF3484D08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0F9-2EDB-48CD-B668-EAA6A2574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03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B6A1-B554-4A33-96C7-06ECF3484D08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0F9-2EDB-48CD-B668-EAA6A2574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07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B6A1-B554-4A33-96C7-06ECF3484D08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0F9-2EDB-48CD-B668-EAA6A2574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63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B6A1-B554-4A33-96C7-06ECF3484D08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0F9-2EDB-48CD-B668-EAA6A2574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55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B6A1-B554-4A33-96C7-06ECF3484D08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0F9-2EDB-48CD-B668-EAA6A2574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06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B6A1-B554-4A33-96C7-06ECF3484D08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0F9-2EDB-48CD-B668-EAA6A2574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4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B6A1-B554-4A33-96C7-06ECF3484D08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0F9-2EDB-48CD-B668-EAA6A2574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96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B6A1-B554-4A33-96C7-06ECF3484D08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0F9-2EDB-48CD-B668-EAA6A2574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47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5B6A1-B554-4A33-96C7-06ECF3484D08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40F9-2EDB-48CD-B668-EAA6A2574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70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66700" y="32385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Doadores de Vida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53888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10" y="112294"/>
            <a:ext cx="7990364" cy="70167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DOAÇÕES POR AFÉRESE/MEDULA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06757"/>
            <a:ext cx="4876800" cy="26289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8758" y="1059604"/>
            <a:ext cx="117749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Na </a:t>
            </a:r>
            <a:r>
              <a:rPr lang="pt-BR" sz="2400" dirty="0"/>
              <a:t>doação de plaquetas por aférese, no geral, doadores com contagem de plaquetas acima de 220 mil fazem uma doação simples, o que equivale a 5 ou 6 bolsas de doadores de sangue para uma bolsa de plaqueta randômica. </a:t>
            </a:r>
            <a:endParaRPr lang="pt-BR" sz="2400" dirty="0" smtClean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Doadores </a:t>
            </a:r>
            <a:r>
              <a:rPr lang="pt-BR" sz="2400" dirty="0"/>
              <a:t>com contagem de plaquetas acima de 300 mil fazem uma doação dupla o que equivale a 10 ou 12 doadores de sangue comuns.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Menos </a:t>
            </a:r>
            <a:r>
              <a:rPr lang="pt-BR" sz="2400" dirty="0"/>
              <a:t>de 30% dos candidatos ao TMO têm doador aparentado compatível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5267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" y="76200"/>
            <a:ext cx="2609850" cy="701675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CENÁRIO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268" y="1474754"/>
            <a:ext cx="8744082" cy="467049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sangue é fundamental para a vida, e um problema de interesse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medicamentos ou algum tipo de sangue sintético desenvolvido em laboratórios que possa substituir o sangue humano.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única forma de se repor sangue é através das transfusões sanguíneas que só são possíveis a partir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doadores</a:t>
            </a:r>
            <a:endParaRPr lang="pt-BR" sz="11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41" y="5544658"/>
            <a:ext cx="2967990" cy="13102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"/>
          <a:stretch/>
        </p:blipFill>
        <p:spPr>
          <a:xfrm>
            <a:off x="8210286" y="350837"/>
            <a:ext cx="5448564" cy="50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3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49050" y="933276"/>
            <a:ext cx="647832" cy="4991448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D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A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D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O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S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0"/>
            <a:ext cx="3486150" cy="2107686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894854" y="4007"/>
            <a:ext cx="7382746" cy="2606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Crescente incidência de doenças malignas tais como o câncer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da necessidade de doações e transfusões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sangue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47650" y="3139784"/>
            <a:ext cx="8744082" cy="327466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1,6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 da população brasileira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 doadora de sangue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Recomendação OMS: 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 a 3%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(novo: 5%)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 das doações são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espontâneas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 delas são voltadas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familiares ou amigos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única doação pode salvar até quatro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vidas</a:t>
            </a:r>
          </a:p>
        </p:txBody>
      </p:sp>
    </p:spTree>
    <p:extLst>
      <p:ext uri="{BB962C8B-B14F-4D97-AF65-F5344CB8AC3E}">
        <p14:creationId xmlns:p14="http://schemas.microsoft.com/office/powerpoint/2010/main" val="47254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9021" y="18766"/>
            <a:ext cx="9093958" cy="68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7089914" cy="70167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COMPOSIÇÃO DO SANGUE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49" y="133350"/>
            <a:ext cx="1918383" cy="191838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90" y="4242799"/>
            <a:ext cx="4035222" cy="2815048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52268" y="874166"/>
            <a:ext cx="8744082" cy="336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sangue é composto por diversos componentes, tais como: 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Hemácias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Plaquetas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Leucócitos </a:t>
            </a:r>
          </a:p>
        </p:txBody>
      </p:sp>
    </p:spTree>
    <p:extLst>
      <p:ext uri="{BB962C8B-B14F-4D97-AF65-F5344CB8AC3E}">
        <p14:creationId xmlns:p14="http://schemas.microsoft.com/office/powerpoint/2010/main" val="250227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10" y="112294"/>
            <a:ext cx="5646822" cy="70167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TIPOS DE DOAÇÕES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06757"/>
            <a:ext cx="4876800" cy="26289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8758" y="1059604"/>
            <a:ext cx="117749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Doação </a:t>
            </a:r>
            <a:r>
              <a:rPr lang="pt-BR" sz="2400" dirty="0"/>
              <a:t>espontânea - Realizada sem qualquer forma de benefício para o doador, e compreende a doação de uma unidade de sangue ou de um de seus componentes.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Doação de reposição - Advinda do indivíduo que doa para atender a necessidade de um paciente específico, realizada por pessoas motivadas pelo próprio serviço, pela família ou por amigos, para repor o estoque de </a:t>
            </a:r>
            <a:r>
              <a:rPr lang="pt-BR" sz="2400" dirty="0" err="1"/>
              <a:t>hemocomponentes</a:t>
            </a:r>
            <a:r>
              <a:rPr lang="pt-BR" sz="2400" dirty="0"/>
              <a:t> do serviço de hemoterapia.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Doação autóloga - Do próprio paciente para seu uso exclusivo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Doação de Medula Óssea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9345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857500" y="841692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6400" dirty="0">
                <a:latin typeface="Arial" panose="020B0604020202020204" pitchFamily="34" charset="0"/>
                <a:cs typeface="Arial" panose="020B0604020202020204" pitchFamily="34" charset="0"/>
              </a:rPr>
              <a:t>O sangue é fundamental para a vida, e um problema de interesse </a:t>
            </a:r>
            <a:r>
              <a:rPr lang="pt-BR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6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ão </a:t>
            </a:r>
            <a:r>
              <a:rPr lang="pt-BR" sz="6400" dirty="0">
                <a:latin typeface="Arial" panose="020B0604020202020204" pitchFamily="34" charset="0"/>
                <a:cs typeface="Arial" panose="020B0604020202020204" pitchFamily="34" charset="0"/>
              </a:rPr>
              <a:t>há uma substância que possa, em sua totalidade, substituir o tecido </a:t>
            </a:r>
            <a:r>
              <a:rPr lang="pt-BR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sanguíneo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6400" dirty="0">
                <a:latin typeface="Arial" panose="020B0604020202020204" pitchFamily="34" charset="0"/>
                <a:cs typeface="Arial" panose="020B0604020202020204" pitchFamily="34" charset="0"/>
              </a:rPr>
              <a:t>única forma de se repor sangue é através das transfusões sanguíneas que só são possíveis a partir de </a:t>
            </a:r>
            <a:r>
              <a:rPr lang="pt-BR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doadores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6400" dirty="0">
                <a:latin typeface="Arial" panose="020B0604020202020204" pitchFamily="34" charset="0"/>
                <a:cs typeface="Arial" panose="020B0604020202020204" pitchFamily="34" charset="0"/>
              </a:rPr>
              <a:t>há medicamentos ou algum tipo de sangue sintético desenvolvido em laboratórios que possa substituir o sangue humano.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64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6400" dirty="0" err="1">
                <a:latin typeface="Arial" panose="020B0604020202020204" pitchFamily="34" charset="0"/>
                <a:cs typeface="Arial" panose="020B0604020202020204" pitchFamily="34" charset="0"/>
              </a:rPr>
              <a:t>hemocomponentes</a:t>
            </a:r>
            <a:r>
              <a:rPr lang="pt-BR" sz="6400" dirty="0">
                <a:latin typeface="Arial" panose="020B0604020202020204" pitchFamily="34" charset="0"/>
                <a:cs typeface="Arial" panose="020B0604020202020204" pitchFamily="34" charset="0"/>
              </a:rPr>
              <a:t> (ou componentes sanguíneos, dado que o sangue é composto por diversos componentes, tais como: hemácias, plaquetas, plasma, </a:t>
            </a:r>
            <a:r>
              <a:rPr lang="pt-BR" sz="6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6400" dirty="0">
                <a:latin typeface="Arial" panose="020B0604020202020204" pitchFamily="34" charset="0"/>
                <a:cs typeface="Arial" panose="020B0604020202020204" pitchFamily="34" charset="0"/>
              </a:rPr>
              <a:t>) são utilizados há mais de 50 anos e são essenciais à prática médica.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6400" dirty="0">
                <a:latin typeface="Arial" panose="020B0604020202020204" pitchFamily="34" charset="0"/>
                <a:cs typeface="Arial" panose="020B0604020202020204" pitchFamily="34" charset="0"/>
              </a:rPr>
              <a:t>Além disso, devido a crescente incidência de doenças malignas tais como o câncer, a necessidade de doações e transfusões de sangue têm sido cada vez maiores. Neste contexto, o Brasil enfrenta dificuldades para assegurar a obtenção e distribuição de sangue de forma segura e sustentável por meio da captação e da fidelização de doadores de sangue voluntários.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6400" dirty="0">
                <a:latin typeface="Arial" panose="020B0604020202020204" pitchFamily="34" charset="0"/>
                <a:cs typeface="Arial" panose="020B0604020202020204" pitchFamily="34" charset="0"/>
              </a:rPr>
              <a:t>Apesar da necessidade cada vez maior de doadores de sangue de primeira vez, uma maior frequência de doações de repetição possibilitaria a ampliação do atendimento à demanda crescente por </a:t>
            </a:r>
            <a:r>
              <a:rPr lang="pt-BR" sz="6400" dirty="0" err="1">
                <a:latin typeface="Arial" panose="020B0604020202020204" pitchFamily="34" charset="0"/>
                <a:cs typeface="Arial" panose="020B0604020202020204" pitchFamily="34" charset="0"/>
              </a:rPr>
              <a:t>hemocomponentes</a:t>
            </a:r>
            <a:r>
              <a:rPr lang="pt-BR" sz="6400" dirty="0">
                <a:latin typeface="Arial" panose="020B0604020202020204" pitchFamily="34" charset="0"/>
                <a:cs typeface="Arial" panose="020B0604020202020204" pitchFamily="34" charset="0"/>
              </a:rPr>
              <a:t>, a garantia de bolsas de sangue com maior segurança para o receptor e a redução do custo da coleta.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6400" dirty="0">
                <a:latin typeface="Arial" panose="020B0604020202020204" pitchFamily="34" charset="0"/>
                <a:cs typeface="Arial" panose="020B0604020202020204" pitchFamily="34" charset="0"/>
              </a:rPr>
              <a:t>A captação de doadores de sangue constitui-se como uma atividade voltada ao desenvolvimento de programas que orientem a população quanto à importância da doação voluntária. Uma das formas para isso é a promoção social de conscientização e sensibilização das pessoas para a doação de sangue como ato de cidadania, solidariedade e preservação da vida humana.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" y="43320"/>
            <a:ext cx="5540453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488166" y="2379312"/>
            <a:ext cx="5206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400" dirty="0" smtClean="0"/>
              <a:t>Doação </a:t>
            </a:r>
            <a:r>
              <a:rPr lang="pt-BR" sz="2400" dirty="0"/>
              <a:t>por </a:t>
            </a:r>
            <a:r>
              <a:rPr lang="pt-BR" sz="2400" dirty="0" smtClean="0"/>
              <a:t>aférese</a:t>
            </a: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Concentrado de </a:t>
            </a:r>
            <a:r>
              <a:rPr lang="pt-BR" sz="2400" dirty="0" err="1"/>
              <a:t>Granulócitos</a:t>
            </a: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Concentrado de Hemácias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Concentrado de Plaquetas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Plasma </a:t>
            </a:r>
          </a:p>
          <a:p>
            <a:endParaRPr lang="pt-BR" sz="2400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444609" y="163830"/>
            <a:ext cx="5646822" cy="70167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AFÉRESE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9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49050" y="513021"/>
            <a:ext cx="647832" cy="5831959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R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E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G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U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L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A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R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E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>
                <a:solidFill>
                  <a:srgbClr val="C00000"/>
                </a:solidFill>
              </a:rPr>
              <a:t>S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0"/>
            <a:ext cx="3486150" cy="2107686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894854" y="4007"/>
            <a:ext cx="7382746" cy="2643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Manutenção dos estoques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sangue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42,9% doações de primeira vez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42% de repetição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15% esporádicas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0" y="2784139"/>
            <a:ext cx="10515600" cy="385549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Doadores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regulares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mantêm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abastecidos os bancos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sangue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doadores de sangue de primeira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Maior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frequência de doações de repetição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Bolsas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sangue com maior segurança para 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Redução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custo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coleta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Garantia de estoque o ano inteiro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92888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4189863" cy="70167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HOMENS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49" y="133350"/>
            <a:ext cx="1918383" cy="191838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90" y="4242799"/>
            <a:ext cx="4035222" cy="2815048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563757" y="701675"/>
            <a:ext cx="8551792" cy="5098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Geralmente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maiores do que mulheres e portanto, produzem mais células sanguíneas.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mais musculosos, possuindo veias mais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calibrosas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fluxo sanguíneo maior e melhor para as doações.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Têm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maior disponibilidade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doação,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já que mulheres não podem fazê-lo durante a gravidez, nem seis meses após o parto, durante a amamentação ou as vezes durante o ciclo menstrual por terem queda de hemoglobina.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Cromossomo XY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1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742</Words>
  <Application>Microsoft Office PowerPoint</Application>
  <PresentationFormat>Widescreen</PresentationFormat>
  <Paragraphs>58</Paragraphs>
  <Slides>10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CENÁRIO</vt:lpstr>
      <vt:lpstr>D A D O S</vt:lpstr>
      <vt:lpstr>Apresentação do PowerPoint</vt:lpstr>
      <vt:lpstr>COMPOSIÇÃO DO SANGUE</vt:lpstr>
      <vt:lpstr>TIPOS DE DOAÇÕES</vt:lpstr>
      <vt:lpstr>AFÉRESE</vt:lpstr>
      <vt:lpstr>R E G U L A R E S</vt:lpstr>
      <vt:lpstr>HOMENS</vt:lpstr>
      <vt:lpstr>DOAÇÕES POR AFÉRESE/MEDULA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Alessandra SUBIRA</dc:creator>
  <cp:lastModifiedBy>Alessandra SUBIRA</cp:lastModifiedBy>
  <cp:revision>12</cp:revision>
  <dcterms:created xsi:type="dcterms:W3CDTF">2020-09-21T11:52:25Z</dcterms:created>
  <dcterms:modified xsi:type="dcterms:W3CDTF">2020-09-22T19:09:07Z</dcterms:modified>
</cp:coreProperties>
</file>