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3" r:id="rId7"/>
    <p:sldId id="262"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9" r:id="rId31"/>
    <p:sldId id="286" r:id="rId32"/>
    <p:sldId id="287" r:id="rId33"/>
    <p:sldId id="288" r:id="rId34"/>
    <p:sldId id="290" r:id="rId35"/>
    <p:sldId id="291" r:id="rId3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5CD0F5"/>
    <a:srgbClr val="9FDFDE"/>
    <a:srgbClr val="C8E8F5"/>
    <a:srgbClr val="1780FF"/>
    <a:srgbClr val="020227"/>
    <a:srgbClr val="EDE1C9"/>
    <a:srgbClr val="00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8C22A40-A214-409E-B46C-C7D6D2462624}" type="datetimeFigureOut">
              <a:rPr lang="pt-BR" smtClean="0"/>
              <a:t>23/06/2023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CBEF7F-D2C5-49AA-A9FD-9793DDC433B1}" type="slidenum">
              <a:rPr lang="pt-BR" smtClean="0"/>
              <a:t>‹nº›</a:t>
            </a:fld>
            <a:endParaRPr lang="pt-BR"/>
          </a:p>
        </p:txBody>
      </p:sp>
    </p:spTree>
    <p:extLst>
      <p:ext uri="{BB962C8B-B14F-4D97-AF65-F5344CB8AC3E}">
        <p14:creationId xmlns:p14="http://schemas.microsoft.com/office/powerpoint/2010/main" val="286328926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8C22A40-A214-409E-B46C-C7D6D2462624}" type="datetimeFigureOut">
              <a:rPr lang="pt-BR" smtClean="0"/>
              <a:t>23/06/2023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CBEF7F-D2C5-49AA-A9FD-9793DDC433B1}" type="slidenum">
              <a:rPr lang="pt-BR" smtClean="0"/>
              <a:t>‹nº›</a:t>
            </a:fld>
            <a:endParaRPr lang="pt-BR"/>
          </a:p>
        </p:txBody>
      </p:sp>
    </p:spTree>
    <p:extLst>
      <p:ext uri="{BB962C8B-B14F-4D97-AF65-F5344CB8AC3E}">
        <p14:creationId xmlns:p14="http://schemas.microsoft.com/office/powerpoint/2010/main" val="426363771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8C22A40-A214-409E-B46C-C7D6D2462624}" type="datetimeFigureOut">
              <a:rPr lang="pt-BR" smtClean="0"/>
              <a:t>23/06/2023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CBEF7F-D2C5-49AA-A9FD-9793DDC433B1}" type="slidenum">
              <a:rPr lang="pt-BR" smtClean="0"/>
              <a:t>‹nº›</a:t>
            </a:fld>
            <a:endParaRPr lang="pt-BR"/>
          </a:p>
        </p:txBody>
      </p:sp>
    </p:spTree>
    <p:extLst>
      <p:ext uri="{BB962C8B-B14F-4D97-AF65-F5344CB8AC3E}">
        <p14:creationId xmlns:p14="http://schemas.microsoft.com/office/powerpoint/2010/main" val="359687452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8C22A40-A214-409E-B46C-C7D6D2462624}" type="datetimeFigureOut">
              <a:rPr lang="pt-BR" smtClean="0"/>
              <a:t>23/06/2023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CBEF7F-D2C5-49AA-A9FD-9793DDC433B1}" type="slidenum">
              <a:rPr lang="pt-BR" smtClean="0"/>
              <a:t>‹nº›</a:t>
            </a:fld>
            <a:endParaRPr lang="pt-BR"/>
          </a:p>
        </p:txBody>
      </p:sp>
    </p:spTree>
    <p:extLst>
      <p:ext uri="{BB962C8B-B14F-4D97-AF65-F5344CB8AC3E}">
        <p14:creationId xmlns:p14="http://schemas.microsoft.com/office/powerpoint/2010/main" val="123810506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8C22A40-A214-409E-B46C-C7D6D2462624}" type="datetimeFigureOut">
              <a:rPr lang="pt-BR" smtClean="0"/>
              <a:t>23/06/2023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CBEF7F-D2C5-49AA-A9FD-9793DDC433B1}" type="slidenum">
              <a:rPr lang="pt-BR" smtClean="0"/>
              <a:t>‹nº›</a:t>
            </a:fld>
            <a:endParaRPr lang="pt-BR"/>
          </a:p>
        </p:txBody>
      </p:sp>
    </p:spTree>
    <p:extLst>
      <p:ext uri="{BB962C8B-B14F-4D97-AF65-F5344CB8AC3E}">
        <p14:creationId xmlns:p14="http://schemas.microsoft.com/office/powerpoint/2010/main" val="416738459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8C22A40-A214-409E-B46C-C7D6D2462624}" type="datetimeFigureOut">
              <a:rPr lang="pt-BR" smtClean="0"/>
              <a:t>23/06/2023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CBEF7F-D2C5-49AA-A9FD-9793DDC433B1}" type="slidenum">
              <a:rPr lang="pt-BR" smtClean="0"/>
              <a:t>‹nº›</a:t>
            </a:fld>
            <a:endParaRPr lang="pt-BR"/>
          </a:p>
        </p:txBody>
      </p:sp>
    </p:spTree>
    <p:extLst>
      <p:ext uri="{BB962C8B-B14F-4D97-AF65-F5344CB8AC3E}">
        <p14:creationId xmlns:p14="http://schemas.microsoft.com/office/powerpoint/2010/main" val="276088538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8C22A40-A214-409E-B46C-C7D6D2462624}" type="datetimeFigureOut">
              <a:rPr lang="pt-BR" smtClean="0"/>
              <a:t>23/06/2023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CCBEF7F-D2C5-49AA-A9FD-9793DDC433B1}" type="slidenum">
              <a:rPr lang="pt-BR" smtClean="0"/>
              <a:t>‹nº›</a:t>
            </a:fld>
            <a:endParaRPr lang="pt-BR"/>
          </a:p>
        </p:txBody>
      </p:sp>
    </p:spTree>
    <p:extLst>
      <p:ext uri="{BB962C8B-B14F-4D97-AF65-F5344CB8AC3E}">
        <p14:creationId xmlns:p14="http://schemas.microsoft.com/office/powerpoint/2010/main" val="298480992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8C22A40-A214-409E-B46C-C7D6D2462624}" type="datetimeFigureOut">
              <a:rPr lang="pt-BR" smtClean="0"/>
              <a:t>23/06/2023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CCBEF7F-D2C5-49AA-A9FD-9793DDC433B1}" type="slidenum">
              <a:rPr lang="pt-BR" smtClean="0"/>
              <a:t>‹nº›</a:t>
            </a:fld>
            <a:endParaRPr lang="pt-BR"/>
          </a:p>
        </p:txBody>
      </p:sp>
    </p:spTree>
    <p:extLst>
      <p:ext uri="{BB962C8B-B14F-4D97-AF65-F5344CB8AC3E}">
        <p14:creationId xmlns:p14="http://schemas.microsoft.com/office/powerpoint/2010/main" val="52356810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8C22A40-A214-409E-B46C-C7D6D2462624}" type="datetimeFigureOut">
              <a:rPr lang="pt-BR" smtClean="0"/>
              <a:t>23/06/2023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CCBEF7F-D2C5-49AA-A9FD-9793DDC433B1}" type="slidenum">
              <a:rPr lang="pt-BR" smtClean="0"/>
              <a:t>‹nº›</a:t>
            </a:fld>
            <a:endParaRPr lang="pt-BR"/>
          </a:p>
        </p:txBody>
      </p:sp>
    </p:spTree>
    <p:extLst>
      <p:ext uri="{BB962C8B-B14F-4D97-AF65-F5344CB8AC3E}">
        <p14:creationId xmlns:p14="http://schemas.microsoft.com/office/powerpoint/2010/main" val="162699557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8C22A40-A214-409E-B46C-C7D6D2462624}" type="datetimeFigureOut">
              <a:rPr lang="pt-BR" smtClean="0"/>
              <a:t>23/06/2023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CBEF7F-D2C5-49AA-A9FD-9793DDC433B1}" type="slidenum">
              <a:rPr lang="pt-BR" smtClean="0"/>
              <a:t>‹nº›</a:t>
            </a:fld>
            <a:endParaRPr lang="pt-BR"/>
          </a:p>
        </p:txBody>
      </p:sp>
    </p:spTree>
    <p:extLst>
      <p:ext uri="{BB962C8B-B14F-4D97-AF65-F5344CB8AC3E}">
        <p14:creationId xmlns:p14="http://schemas.microsoft.com/office/powerpoint/2010/main" val="282574854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8C22A40-A214-409E-B46C-C7D6D2462624}" type="datetimeFigureOut">
              <a:rPr lang="pt-BR" smtClean="0"/>
              <a:t>23/06/2023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CBEF7F-D2C5-49AA-A9FD-9793DDC433B1}" type="slidenum">
              <a:rPr lang="pt-BR" smtClean="0"/>
              <a:t>‹nº›</a:t>
            </a:fld>
            <a:endParaRPr lang="pt-BR"/>
          </a:p>
        </p:txBody>
      </p:sp>
    </p:spTree>
    <p:extLst>
      <p:ext uri="{BB962C8B-B14F-4D97-AF65-F5344CB8AC3E}">
        <p14:creationId xmlns:p14="http://schemas.microsoft.com/office/powerpoint/2010/main" val="339416221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22A40-A214-409E-B46C-C7D6D2462624}" type="datetimeFigureOut">
              <a:rPr lang="pt-BR" smtClean="0"/>
              <a:t>23/06/2023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BEF7F-D2C5-49AA-A9FD-9793DDC433B1}" type="slidenum">
              <a:rPr lang="pt-BR" smtClean="0"/>
              <a:t>‹nº›</a:t>
            </a:fld>
            <a:endParaRPr lang="pt-BR"/>
          </a:p>
        </p:txBody>
      </p:sp>
    </p:spTree>
    <p:extLst>
      <p:ext uri="{BB962C8B-B14F-4D97-AF65-F5344CB8AC3E}">
        <p14:creationId xmlns:p14="http://schemas.microsoft.com/office/powerpoint/2010/main" val="46700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sz="7200" b="1" dirty="0" smtClean="0">
                <a:effectLst>
                  <a:outerShdw blurRad="38100" dist="38100" dir="2700000" algn="tl">
                    <a:srgbClr val="000000">
                      <a:alpha val="43137"/>
                    </a:srgbClr>
                  </a:outerShdw>
                </a:effectLst>
              </a:rPr>
              <a:t>DEPRESSÃO, ESTRESSE e TRISTEZA</a:t>
            </a:r>
            <a:endParaRPr lang="pt-BR" sz="7200" b="1"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p:txBody>
          <a:bodyPr/>
          <a:lstStyle/>
          <a:p>
            <a:r>
              <a:rPr lang="pt-BR" dirty="0" smtClean="0"/>
              <a:t>AS DORES MAIORES DA ALMA</a:t>
            </a:r>
            <a:endParaRPr lang="pt-BR" dirty="0"/>
          </a:p>
        </p:txBody>
      </p:sp>
    </p:spTree>
    <p:extLst>
      <p:ext uri="{BB962C8B-B14F-4D97-AF65-F5344CB8AC3E}">
        <p14:creationId xmlns:p14="http://schemas.microsoft.com/office/powerpoint/2010/main" val="218687148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47"/>
            <a:ext cx="12192000" cy="6860147"/>
          </a:xfrm>
        </p:spPr>
      </p:pic>
      <p:sp>
        <p:nvSpPr>
          <p:cNvPr id="5" name="CaixaDeTexto 4"/>
          <p:cNvSpPr txBox="1"/>
          <p:nvPr/>
        </p:nvSpPr>
        <p:spPr>
          <a:xfrm>
            <a:off x="212501" y="215115"/>
            <a:ext cx="6735650" cy="584775"/>
          </a:xfrm>
          <a:prstGeom prst="rect">
            <a:avLst/>
          </a:prstGeom>
          <a:noFill/>
        </p:spPr>
        <p:txBody>
          <a:bodyPr wrap="square" rtlCol="0">
            <a:spAutoFit/>
          </a:bodyPr>
          <a:lstStyle/>
          <a:p>
            <a:pPr algn="ctr"/>
            <a:r>
              <a:rPr lang="pt-BR" sz="3200" b="1" dirty="0" smtClean="0">
                <a:solidFill>
                  <a:srgbClr val="FFC000"/>
                </a:solidFill>
                <a:effectLst>
                  <a:outerShdw blurRad="38100" dist="38100" dir="2700000" algn="tl">
                    <a:srgbClr val="000000">
                      <a:alpha val="43137"/>
                    </a:srgbClr>
                  </a:outerShdw>
                </a:effectLst>
              </a:rPr>
              <a:t>Diferencia entre Tristeza e Depressão</a:t>
            </a:r>
            <a:endParaRPr lang="pt-BR" sz="3200" b="1" dirty="0">
              <a:solidFill>
                <a:srgbClr val="FFC000"/>
              </a:solidFill>
              <a:effectLst>
                <a:outerShdw blurRad="38100" dist="38100" dir="2700000" algn="tl">
                  <a:srgbClr val="000000">
                    <a:alpha val="43137"/>
                  </a:srgbClr>
                </a:outerShdw>
              </a:effectLst>
            </a:endParaRPr>
          </a:p>
        </p:txBody>
      </p:sp>
      <p:sp>
        <p:nvSpPr>
          <p:cNvPr id="6" name="CaixaDeTexto 5"/>
          <p:cNvSpPr txBox="1"/>
          <p:nvPr/>
        </p:nvSpPr>
        <p:spPr>
          <a:xfrm>
            <a:off x="425002" y="1017151"/>
            <a:ext cx="6310648" cy="1938992"/>
          </a:xfrm>
          <a:prstGeom prst="rect">
            <a:avLst/>
          </a:prstGeom>
          <a:noFill/>
        </p:spPr>
        <p:txBody>
          <a:bodyPr wrap="square" rtlCol="0">
            <a:spAutoFit/>
          </a:bodyPr>
          <a:lstStyle/>
          <a:p>
            <a:pPr algn="just"/>
            <a:r>
              <a:rPr lang="pt-BR" sz="2000" b="1" u="sng" dirty="0" smtClean="0">
                <a:solidFill>
                  <a:srgbClr val="FFFF00"/>
                </a:solidFill>
              </a:rPr>
              <a:t>Tristezas</a:t>
            </a:r>
            <a:r>
              <a:rPr lang="pt-BR" sz="2000" dirty="0" smtClean="0">
                <a:solidFill>
                  <a:srgbClr val="FFFF00"/>
                </a:solidFill>
              </a:rPr>
              <a:t> </a:t>
            </a:r>
            <a:r>
              <a:rPr lang="pt-BR" sz="2000" dirty="0" smtClean="0">
                <a:solidFill>
                  <a:srgbClr val="FFFF00"/>
                </a:solidFill>
              </a:rPr>
              <a:t>são causadas por situações do dia-a-dia, um aborrecimento, uma fala, um comportamento, em casa ou no trabalho, em um relacionamento afetivo, uma nota na universidade, no colégio, um animalzinho que foi atropelado, uma demissão no trabalho, uma discussão com o vizinho, são passageiras.</a:t>
            </a:r>
            <a:endParaRPr lang="pt-BR" sz="2000" dirty="0">
              <a:solidFill>
                <a:srgbClr val="FFFF00"/>
              </a:solidFill>
            </a:endParaRPr>
          </a:p>
        </p:txBody>
      </p:sp>
      <p:sp>
        <p:nvSpPr>
          <p:cNvPr id="7" name="CaixaDeTexto 6"/>
          <p:cNvSpPr txBox="1"/>
          <p:nvPr/>
        </p:nvSpPr>
        <p:spPr>
          <a:xfrm>
            <a:off x="425002" y="3173404"/>
            <a:ext cx="6065949" cy="3046988"/>
          </a:xfrm>
          <a:prstGeom prst="rect">
            <a:avLst/>
          </a:prstGeom>
          <a:noFill/>
        </p:spPr>
        <p:txBody>
          <a:bodyPr wrap="square" rtlCol="0">
            <a:spAutoFit/>
          </a:bodyPr>
          <a:lstStyle/>
          <a:p>
            <a:pPr algn="just"/>
            <a:r>
              <a:rPr lang="pt-BR" sz="2400" dirty="0" smtClean="0">
                <a:solidFill>
                  <a:srgbClr val="FFC000"/>
                </a:solidFill>
              </a:rPr>
              <a:t>Depressão é uma experiência muito desagradável e pode afetar vários aspectos do nosso dia a dia:</a:t>
            </a:r>
          </a:p>
          <a:p>
            <a:pPr marL="342900" indent="-342900" algn="just">
              <a:buFont typeface="Arial" panose="020B0604020202020204" pitchFamily="34" charset="0"/>
              <a:buChar char="•"/>
            </a:pPr>
            <a:r>
              <a:rPr lang="pt-BR" sz="2400" dirty="0" smtClean="0">
                <a:solidFill>
                  <a:srgbClr val="FFC000"/>
                </a:solidFill>
              </a:rPr>
              <a:t>Motivação</a:t>
            </a:r>
          </a:p>
          <a:p>
            <a:pPr marL="342900" indent="-342900" algn="just">
              <a:buFont typeface="Arial" panose="020B0604020202020204" pitchFamily="34" charset="0"/>
              <a:buChar char="•"/>
            </a:pPr>
            <a:r>
              <a:rPr lang="pt-BR" sz="2400" dirty="0" smtClean="0">
                <a:solidFill>
                  <a:srgbClr val="FFC000"/>
                </a:solidFill>
              </a:rPr>
              <a:t>Emoções</a:t>
            </a:r>
          </a:p>
          <a:p>
            <a:pPr marL="342900" indent="-342900" algn="just">
              <a:buFont typeface="Arial" panose="020B0604020202020204" pitchFamily="34" charset="0"/>
              <a:buChar char="•"/>
            </a:pPr>
            <a:r>
              <a:rPr lang="pt-BR" sz="2400" dirty="0" err="1" smtClean="0">
                <a:solidFill>
                  <a:srgbClr val="FFC000"/>
                </a:solidFill>
              </a:rPr>
              <a:t>Anedonia</a:t>
            </a:r>
            <a:endParaRPr lang="pt-BR" sz="2400" dirty="0" smtClean="0">
              <a:solidFill>
                <a:srgbClr val="FFC000"/>
              </a:solidFill>
            </a:endParaRPr>
          </a:p>
          <a:p>
            <a:pPr marL="342900" indent="-342900" algn="just">
              <a:buFont typeface="Arial" panose="020B0604020202020204" pitchFamily="34" charset="0"/>
              <a:buChar char="•"/>
            </a:pPr>
            <a:r>
              <a:rPr lang="pt-BR" sz="2400" dirty="0" smtClean="0">
                <a:solidFill>
                  <a:srgbClr val="FFC000"/>
                </a:solidFill>
              </a:rPr>
              <a:t>Pensamentos</a:t>
            </a:r>
          </a:p>
          <a:p>
            <a:pPr marL="342900" indent="-342900" algn="just">
              <a:buFont typeface="Arial" panose="020B0604020202020204" pitchFamily="34" charset="0"/>
              <a:buChar char="•"/>
            </a:pPr>
            <a:r>
              <a:rPr lang="pt-BR" sz="2400" dirty="0" smtClean="0">
                <a:solidFill>
                  <a:srgbClr val="FFC000"/>
                </a:solidFill>
              </a:rPr>
              <a:t>Comportamento</a:t>
            </a:r>
            <a:endParaRPr lang="pt-BR" sz="2400" dirty="0">
              <a:solidFill>
                <a:srgbClr val="FFC000"/>
              </a:solidFill>
            </a:endParaRPr>
          </a:p>
        </p:txBody>
      </p:sp>
    </p:spTree>
    <p:extLst>
      <p:ext uri="{BB962C8B-B14F-4D97-AF65-F5344CB8AC3E}">
        <p14:creationId xmlns:p14="http://schemas.microsoft.com/office/powerpoint/2010/main" val="63325090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20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20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20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20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20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fade">
                                      <p:cBhvr>
                                        <p:cTn id="43" dur="20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 calcmode="lin" valueType="num">
                                      <p:cBhvr additive="base">
                                        <p:cTn id="4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1" end="1"/>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 calcmode="lin" valueType="num">
                                      <p:cBhvr additive="base">
                                        <p:cTn id="5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
                                            <p:txEl>
                                              <p:pRg st="2" end="2"/>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7">
                                            <p:txEl>
                                              <p:pRg st="3" end="3"/>
                                            </p:txEl>
                                          </p:spTgt>
                                        </p:tgtEl>
                                        <p:attrNameLst>
                                          <p:attrName>style.visibility</p:attrName>
                                        </p:attrNameLst>
                                      </p:cBhvr>
                                      <p:to>
                                        <p:strVal val="visible"/>
                                      </p:to>
                                    </p:set>
                                    <p:anim calcmode="lin" valueType="num">
                                      <p:cBhvr additive="base">
                                        <p:cTn id="56"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
                                            <p:txEl>
                                              <p:pRg st="3" end="3"/>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 calcmode="lin" valueType="num">
                                      <p:cBhvr additive="base">
                                        <p:cTn id="6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
                                            <p:txEl>
                                              <p:pRg st="4" end="4"/>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7">
                                            <p:txEl>
                                              <p:pRg st="5" end="5"/>
                                            </p:txEl>
                                          </p:spTgt>
                                        </p:tgtEl>
                                        <p:attrNameLst>
                                          <p:attrName>style.visibility</p:attrName>
                                        </p:attrNameLst>
                                      </p:cBhvr>
                                      <p:to>
                                        <p:strVal val="visible"/>
                                      </p:to>
                                    </p:set>
                                    <p:anim calcmode="lin" valueType="num">
                                      <p:cBhvr additive="base">
                                        <p:cTn id="64"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10186" cy="6858000"/>
          </a:xfrm>
        </p:spPr>
      </p:pic>
      <p:sp>
        <p:nvSpPr>
          <p:cNvPr id="5" name="CaixaDeTexto 4"/>
          <p:cNvSpPr txBox="1"/>
          <p:nvPr/>
        </p:nvSpPr>
        <p:spPr>
          <a:xfrm>
            <a:off x="0" y="11182"/>
            <a:ext cx="12192000" cy="707886"/>
          </a:xfrm>
          <a:prstGeom prst="rect">
            <a:avLst/>
          </a:prstGeom>
          <a:noFill/>
        </p:spPr>
        <p:txBody>
          <a:bodyPr wrap="square" rtlCol="0">
            <a:spAutoFit/>
          </a:bodyPr>
          <a:lstStyle/>
          <a:p>
            <a:pPr algn="ctr"/>
            <a:r>
              <a:rPr lang="pt-BR" sz="4000" b="1" dirty="0" smtClean="0">
                <a:effectLst>
                  <a:outerShdw blurRad="38100" dist="38100" dir="2700000" algn="tl">
                    <a:srgbClr val="000000">
                      <a:alpha val="43137"/>
                    </a:srgbClr>
                  </a:outerShdw>
                </a:effectLst>
              </a:rPr>
              <a:t>Depressão é uma condição comum</a:t>
            </a:r>
            <a:endParaRPr lang="pt-BR" sz="4000" b="1" dirty="0">
              <a:effectLst>
                <a:outerShdw blurRad="38100" dist="38100" dir="2700000" algn="tl">
                  <a:srgbClr val="000000">
                    <a:alpha val="43137"/>
                  </a:srgbClr>
                </a:outerShdw>
              </a:effectLst>
            </a:endParaRPr>
          </a:p>
        </p:txBody>
      </p:sp>
      <p:sp>
        <p:nvSpPr>
          <p:cNvPr id="6" name="CaixaDeTexto 5"/>
          <p:cNvSpPr txBox="1"/>
          <p:nvPr/>
        </p:nvSpPr>
        <p:spPr>
          <a:xfrm>
            <a:off x="0" y="3185633"/>
            <a:ext cx="2768958" cy="1477328"/>
          </a:xfrm>
          <a:prstGeom prst="rect">
            <a:avLst/>
          </a:prstGeom>
          <a:noFill/>
        </p:spPr>
        <p:txBody>
          <a:bodyPr wrap="square" rtlCol="0">
            <a:spAutoFit/>
          </a:bodyPr>
          <a:lstStyle/>
          <a:p>
            <a:pPr algn="just"/>
            <a:r>
              <a:rPr lang="pt-BR" b="1" dirty="0" smtClean="0"/>
              <a:t>Estima-se que entre 12 a 18% da população irá desenvolver depressão em algum momento da vida</a:t>
            </a:r>
            <a:r>
              <a:rPr lang="pt-BR" b="1" dirty="0" smtClean="0"/>
              <a:t>.</a:t>
            </a:r>
            <a:br>
              <a:rPr lang="pt-BR" b="1" dirty="0" smtClean="0"/>
            </a:br>
            <a:r>
              <a:rPr lang="pt-BR" b="1" dirty="0" smtClean="0"/>
              <a:t>OMS - 2019</a:t>
            </a:r>
            <a:endParaRPr lang="pt-BR" b="1" dirty="0"/>
          </a:p>
        </p:txBody>
      </p:sp>
      <p:sp>
        <p:nvSpPr>
          <p:cNvPr id="7" name="CaixaDeTexto 6"/>
          <p:cNvSpPr txBox="1"/>
          <p:nvPr/>
        </p:nvSpPr>
        <p:spPr>
          <a:xfrm>
            <a:off x="0" y="4757898"/>
            <a:ext cx="3593206" cy="1200329"/>
          </a:xfrm>
          <a:prstGeom prst="rect">
            <a:avLst/>
          </a:prstGeom>
          <a:noFill/>
        </p:spPr>
        <p:txBody>
          <a:bodyPr wrap="square" rtlCol="0">
            <a:spAutoFit/>
          </a:bodyPr>
          <a:lstStyle/>
          <a:p>
            <a:pPr algn="just"/>
            <a:r>
              <a:rPr lang="pt-BR" b="1" dirty="0" smtClean="0"/>
              <a:t>Estima-se que 350 milhões de pessoas no mundo estão em depressão anualmente.  (Chris Irons – Saraiva)</a:t>
            </a:r>
            <a:endParaRPr lang="pt-BR" b="1" dirty="0"/>
          </a:p>
        </p:txBody>
      </p:sp>
      <p:sp>
        <p:nvSpPr>
          <p:cNvPr id="8" name="CaixaDeTexto 7"/>
          <p:cNvSpPr txBox="1"/>
          <p:nvPr/>
        </p:nvSpPr>
        <p:spPr>
          <a:xfrm>
            <a:off x="0" y="6156102"/>
            <a:ext cx="12192000" cy="707886"/>
          </a:xfrm>
          <a:prstGeom prst="rect">
            <a:avLst/>
          </a:prstGeom>
          <a:noFill/>
        </p:spPr>
        <p:txBody>
          <a:bodyPr wrap="square" rtlCol="0">
            <a:spAutoFit/>
          </a:bodyPr>
          <a:lstStyle/>
          <a:p>
            <a:pPr algn="just"/>
            <a:r>
              <a:rPr lang="pt-BR" sz="2000" b="1" dirty="0" smtClean="0"/>
              <a:t>OMS, sugere que por volta  de 2030 essa doença afetará mais pessoas que qualquer outra problema de saúde – Chris Irons (Saraiva)</a:t>
            </a:r>
            <a:endParaRPr lang="pt-BR" sz="2000" b="1" dirty="0"/>
          </a:p>
        </p:txBody>
      </p:sp>
    </p:spTree>
    <p:extLst>
      <p:ext uri="{BB962C8B-B14F-4D97-AF65-F5344CB8AC3E}">
        <p14:creationId xmlns:p14="http://schemas.microsoft.com/office/powerpoint/2010/main" val="114450227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0630"/>
          </a:xfrm>
        </p:spPr>
      </p:pic>
      <p:sp>
        <p:nvSpPr>
          <p:cNvPr id="5" name="CaixaDeTexto 4"/>
          <p:cNvSpPr txBox="1"/>
          <p:nvPr/>
        </p:nvSpPr>
        <p:spPr>
          <a:xfrm>
            <a:off x="0" y="-8364"/>
            <a:ext cx="6490952" cy="707886"/>
          </a:xfrm>
          <a:prstGeom prst="rect">
            <a:avLst/>
          </a:prstGeom>
          <a:noFill/>
        </p:spPr>
        <p:txBody>
          <a:bodyPr wrap="square" rtlCol="0">
            <a:spAutoFit/>
          </a:bodyPr>
          <a:lstStyle/>
          <a:p>
            <a:pPr algn="ctr"/>
            <a:r>
              <a:rPr lang="pt-BR" sz="4000" b="1" dirty="0" smtClean="0">
                <a:solidFill>
                  <a:schemeClr val="bg1">
                    <a:lumMod val="75000"/>
                  </a:schemeClr>
                </a:solidFill>
                <a:effectLst>
                  <a:outerShdw blurRad="38100" dist="38100" dir="2700000" algn="tl">
                    <a:srgbClr val="000000">
                      <a:alpha val="43137"/>
                    </a:srgbClr>
                  </a:outerShdw>
                </a:effectLst>
              </a:rPr>
              <a:t>Qual o impacto da depressão</a:t>
            </a:r>
            <a:endParaRPr lang="pt-BR" sz="4000" b="1" dirty="0">
              <a:solidFill>
                <a:schemeClr val="bg1">
                  <a:lumMod val="75000"/>
                </a:schemeClr>
              </a:solidFill>
              <a:effectLst>
                <a:outerShdw blurRad="38100" dist="38100" dir="2700000" algn="tl">
                  <a:srgbClr val="000000">
                    <a:alpha val="43137"/>
                  </a:srgbClr>
                </a:outerShdw>
              </a:effectLst>
            </a:endParaRPr>
          </a:p>
        </p:txBody>
      </p:sp>
      <p:sp>
        <p:nvSpPr>
          <p:cNvPr id="6" name="CaixaDeTexto 5"/>
          <p:cNvSpPr txBox="1"/>
          <p:nvPr/>
        </p:nvSpPr>
        <p:spPr>
          <a:xfrm>
            <a:off x="261870" y="1027906"/>
            <a:ext cx="5834130" cy="1631216"/>
          </a:xfrm>
          <a:prstGeom prst="rect">
            <a:avLst/>
          </a:prstGeom>
          <a:noFill/>
        </p:spPr>
        <p:txBody>
          <a:bodyPr wrap="square" rtlCol="0">
            <a:spAutoFit/>
          </a:bodyPr>
          <a:lstStyle/>
          <a:p>
            <a:pPr algn="just"/>
            <a:r>
              <a:rPr lang="pt-BR" sz="2000" b="1" dirty="0" smtClean="0">
                <a:solidFill>
                  <a:schemeClr val="bg1">
                    <a:lumMod val="95000"/>
                  </a:schemeClr>
                </a:solidFill>
              </a:rPr>
              <a:t>Pesquisas nos Estados Unidos (</a:t>
            </a:r>
            <a:r>
              <a:rPr lang="pt-BR" sz="2000" b="1" dirty="0" err="1" smtClean="0">
                <a:solidFill>
                  <a:schemeClr val="bg1">
                    <a:lumMod val="95000"/>
                  </a:schemeClr>
                </a:solidFill>
              </a:rPr>
              <a:t>Kessler</a:t>
            </a:r>
            <a:r>
              <a:rPr lang="pt-BR" sz="2000" b="1" dirty="0" smtClean="0">
                <a:solidFill>
                  <a:schemeClr val="bg1">
                    <a:lumMod val="95000"/>
                  </a:schemeClr>
                </a:solidFill>
              </a:rPr>
              <a:t>, et al.) apontaram que 97% das pessoas pesquisadas que sofreram de um episódio depressivo naquele ano passaram por deficiência em ao menos um de quatro campos (lar, trabalho, relacionamento e social).</a:t>
            </a:r>
            <a:endParaRPr lang="pt-BR" sz="2000" b="1" dirty="0">
              <a:solidFill>
                <a:schemeClr val="bg1">
                  <a:lumMod val="95000"/>
                </a:schemeClr>
              </a:solidFill>
            </a:endParaRPr>
          </a:p>
        </p:txBody>
      </p:sp>
      <p:sp>
        <p:nvSpPr>
          <p:cNvPr id="7" name="CaixaDeTexto 6"/>
          <p:cNvSpPr txBox="1"/>
          <p:nvPr/>
        </p:nvSpPr>
        <p:spPr>
          <a:xfrm>
            <a:off x="261870" y="2793984"/>
            <a:ext cx="5834130" cy="1015663"/>
          </a:xfrm>
          <a:prstGeom prst="rect">
            <a:avLst/>
          </a:prstGeom>
          <a:noFill/>
        </p:spPr>
        <p:txBody>
          <a:bodyPr wrap="square" rtlCol="0">
            <a:spAutoFit/>
          </a:bodyPr>
          <a:lstStyle/>
          <a:p>
            <a:r>
              <a:rPr lang="pt-BR" sz="2000" b="1" dirty="0" smtClean="0">
                <a:solidFill>
                  <a:schemeClr val="bg1"/>
                </a:solidFill>
              </a:rPr>
              <a:t>A pesquisa demonstrou que a depressão, pode ter um efeito negativo numa série de diferentes áreas da vida.</a:t>
            </a:r>
            <a:endParaRPr lang="pt-BR" sz="2000" b="1" dirty="0">
              <a:solidFill>
                <a:schemeClr val="bg1"/>
              </a:solidFill>
            </a:endParaRPr>
          </a:p>
        </p:txBody>
      </p:sp>
    </p:spTree>
    <p:extLst>
      <p:ext uri="{BB962C8B-B14F-4D97-AF65-F5344CB8AC3E}">
        <p14:creationId xmlns:p14="http://schemas.microsoft.com/office/powerpoint/2010/main" val="230253155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CaixaDeTexto 4"/>
          <p:cNvSpPr txBox="1"/>
          <p:nvPr/>
        </p:nvSpPr>
        <p:spPr>
          <a:xfrm>
            <a:off x="0" y="120426"/>
            <a:ext cx="9633397" cy="707886"/>
          </a:xfrm>
          <a:prstGeom prst="rect">
            <a:avLst/>
          </a:prstGeom>
          <a:noFill/>
        </p:spPr>
        <p:txBody>
          <a:bodyPr wrap="square" rtlCol="0">
            <a:spAutoFit/>
          </a:bodyPr>
          <a:lstStyle/>
          <a:p>
            <a:pPr algn="ctr"/>
            <a:r>
              <a:rPr lang="pt-BR" sz="4000" b="1" dirty="0" smtClean="0">
                <a:solidFill>
                  <a:schemeClr val="bg1"/>
                </a:solidFill>
                <a:effectLst>
                  <a:outerShdw blurRad="38100" dist="38100" dir="2700000" algn="tl">
                    <a:srgbClr val="000000">
                      <a:alpha val="43137"/>
                    </a:srgbClr>
                  </a:outerShdw>
                </a:effectLst>
              </a:rPr>
              <a:t>Qual o impacto da depressão na educação</a:t>
            </a:r>
            <a:endParaRPr lang="pt-BR" sz="4000" b="1" dirty="0">
              <a:solidFill>
                <a:schemeClr val="bg1"/>
              </a:solidFill>
              <a:effectLst>
                <a:outerShdw blurRad="38100" dist="38100" dir="2700000" algn="tl">
                  <a:srgbClr val="000000">
                    <a:alpha val="43137"/>
                  </a:srgbClr>
                </a:outerShdw>
              </a:effectLst>
            </a:endParaRPr>
          </a:p>
        </p:txBody>
      </p:sp>
      <p:sp>
        <p:nvSpPr>
          <p:cNvPr id="6" name="CaixaDeTexto 5"/>
          <p:cNvSpPr txBox="1"/>
          <p:nvPr/>
        </p:nvSpPr>
        <p:spPr>
          <a:xfrm>
            <a:off x="515155" y="1146220"/>
            <a:ext cx="5125791" cy="3539430"/>
          </a:xfrm>
          <a:prstGeom prst="rect">
            <a:avLst/>
          </a:prstGeom>
          <a:noFill/>
        </p:spPr>
        <p:txBody>
          <a:bodyPr wrap="square" rtlCol="0">
            <a:spAutoFit/>
          </a:bodyPr>
          <a:lstStyle/>
          <a:p>
            <a:pPr algn="just"/>
            <a:r>
              <a:rPr lang="pt-BR" sz="2800" dirty="0" smtClean="0">
                <a:solidFill>
                  <a:schemeClr val="bg1"/>
                </a:solidFill>
              </a:rPr>
              <a:t>A depressão parece ter um efeito negativo no desenvolvimento acadêmico: (</a:t>
            </a:r>
            <a:r>
              <a:rPr lang="pt-BR" sz="2800" dirty="0" err="1" smtClean="0">
                <a:solidFill>
                  <a:schemeClr val="bg1"/>
                </a:solidFill>
              </a:rPr>
              <a:t>Rothon</a:t>
            </a:r>
            <a:r>
              <a:rPr lang="pt-BR" sz="2800" dirty="0" smtClean="0">
                <a:solidFill>
                  <a:schemeClr val="bg1"/>
                </a:solidFill>
              </a:rPr>
              <a:t> et al.) descobriram que autorrelatos de depressão com mais pontos em adolescentes do sexo masculino, na idade de 13 a 14 anos, quedas acentuadas nos exames escolares.</a:t>
            </a:r>
            <a:endParaRPr lang="pt-BR" sz="2800" dirty="0">
              <a:solidFill>
                <a:schemeClr val="bg1"/>
              </a:solidFill>
            </a:endParaRPr>
          </a:p>
        </p:txBody>
      </p:sp>
    </p:spTree>
    <p:extLst>
      <p:ext uri="{BB962C8B-B14F-4D97-AF65-F5344CB8AC3E}">
        <p14:creationId xmlns:p14="http://schemas.microsoft.com/office/powerpoint/2010/main" val="349209182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9" y="0"/>
            <a:ext cx="12192000" cy="6858000"/>
          </a:xfrm>
          <a:solidFill>
            <a:srgbClr val="000000">
              <a:alpha val="29020"/>
            </a:srgbClr>
          </a:solidFill>
        </p:spPr>
      </p:pic>
      <p:sp>
        <p:nvSpPr>
          <p:cNvPr id="5" name="CaixaDeTexto 4"/>
          <p:cNvSpPr txBox="1"/>
          <p:nvPr/>
        </p:nvSpPr>
        <p:spPr>
          <a:xfrm>
            <a:off x="103029" y="72737"/>
            <a:ext cx="7302322" cy="584775"/>
          </a:xfrm>
          <a:prstGeom prst="rect">
            <a:avLst/>
          </a:prstGeom>
          <a:solidFill>
            <a:srgbClr val="DDDDDD">
              <a:alpha val="27843"/>
            </a:srgbClr>
          </a:solidFill>
          <a:ln>
            <a:noFill/>
          </a:ln>
        </p:spPr>
        <p:txBody>
          <a:bodyPr wrap="square" rtlCol="0">
            <a:spAutoFit/>
          </a:bodyPr>
          <a:lstStyle/>
          <a:p>
            <a:pPr algn="ctr"/>
            <a:r>
              <a:rPr lang="pt-BR" sz="3200" b="1" dirty="0" smtClean="0"/>
              <a:t>Qual o impacto da depressão no emprego</a:t>
            </a:r>
            <a:endParaRPr lang="pt-BR" sz="3200" b="1" dirty="0"/>
          </a:p>
        </p:txBody>
      </p:sp>
      <p:sp>
        <p:nvSpPr>
          <p:cNvPr id="6" name="CaixaDeTexto 5"/>
          <p:cNvSpPr txBox="1"/>
          <p:nvPr/>
        </p:nvSpPr>
        <p:spPr>
          <a:xfrm>
            <a:off x="463640" y="949900"/>
            <a:ext cx="5748270" cy="3293209"/>
          </a:xfrm>
          <a:prstGeom prst="rect">
            <a:avLst/>
          </a:prstGeom>
          <a:solidFill>
            <a:srgbClr val="EAEAEA">
              <a:alpha val="63137"/>
            </a:srgbClr>
          </a:solidFill>
          <a:ln>
            <a:noFill/>
          </a:ln>
        </p:spPr>
        <p:txBody>
          <a:bodyPr wrap="square" rtlCol="0">
            <a:spAutoFit/>
          </a:bodyPr>
          <a:lstStyle/>
          <a:p>
            <a:pPr algn="just"/>
            <a:r>
              <a:rPr lang="pt-BR" sz="2600" dirty="0" smtClean="0"/>
              <a:t>Descobriram que a depressão é a segunda razão mais comum para licenças no trabalho, atrás somente de dores no pescoço e nas costas. Estima-se que pessoas que sofrem de depressão têm probabilidade de tirar mais que do que o dobro de licença por doença no trabalho que pessoas não deprimidas.</a:t>
            </a:r>
            <a:endParaRPr lang="pt-BR" sz="2600" dirty="0"/>
          </a:p>
        </p:txBody>
      </p:sp>
      <p:sp>
        <p:nvSpPr>
          <p:cNvPr id="7" name="CaixaDeTexto 6"/>
          <p:cNvSpPr txBox="1"/>
          <p:nvPr/>
        </p:nvSpPr>
        <p:spPr>
          <a:xfrm>
            <a:off x="463640" y="4537675"/>
            <a:ext cx="5748270" cy="1692771"/>
          </a:xfrm>
          <a:prstGeom prst="rect">
            <a:avLst/>
          </a:prstGeom>
          <a:solidFill>
            <a:srgbClr val="EAEAEA">
              <a:alpha val="63137"/>
            </a:srgbClr>
          </a:solidFill>
          <a:ln>
            <a:noFill/>
          </a:ln>
        </p:spPr>
        <p:txBody>
          <a:bodyPr wrap="square" rtlCol="0">
            <a:spAutoFit/>
          </a:bodyPr>
          <a:lstStyle/>
          <a:p>
            <a:pPr algn="just"/>
            <a:r>
              <a:rPr lang="pt-BR" sz="2600" dirty="0" smtClean="0"/>
              <a:t>Inglaterra, estima-se que, 109 milhões de dias de trabalhos foram perdidos em função da depressão no ano de 2000 (Thomas Morris).</a:t>
            </a:r>
            <a:endParaRPr lang="pt-BR" sz="2600" dirty="0"/>
          </a:p>
        </p:txBody>
      </p:sp>
    </p:spTree>
    <p:extLst>
      <p:ext uri="{BB962C8B-B14F-4D97-AF65-F5344CB8AC3E}">
        <p14:creationId xmlns:p14="http://schemas.microsoft.com/office/powerpoint/2010/main" val="213399822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77318"/>
          </a:xfrm>
        </p:spPr>
      </p:pic>
      <p:sp>
        <p:nvSpPr>
          <p:cNvPr id="5" name="CaixaDeTexto 4"/>
          <p:cNvSpPr txBox="1"/>
          <p:nvPr/>
        </p:nvSpPr>
        <p:spPr>
          <a:xfrm>
            <a:off x="0" y="58410"/>
            <a:ext cx="9144000" cy="600164"/>
          </a:xfrm>
          <a:prstGeom prst="rect">
            <a:avLst/>
          </a:prstGeom>
          <a:noFill/>
        </p:spPr>
        <p:txBody>
          <a:bodyPr wrap="square" rtlCol="0">
            <a:spAutoFit/>
          </a:bodyPr>
          <a:lstStyle/>
          <a:p>
            <a:pPr algn="ctr"/>
            <a:r>
              <a:rPr lang="pt-BR" sz="3300" b="1" dirty="0" smtClean="0">
                <a:effectLst>
                  <a:outerShdw blurRad="38100" dist="38100" dir="2700000" algn="tl">
                    <a:srgbClr val="000000">
                      <a:alpha val="43137"/>
                    </a:srgbClr>
                  </a:outerShdw>
                </a:effectLst>
              </a:rPr>
              <a:t>Qual o impacto da depressão nos relacionamentos</a:t>
            </a:r>
            <a:endParaRPr lang="pt-BR" sz="3300" b="1" dirty="0">
              <a:effectLst>
                <a:outerShdw blurRad="38100" dist="38100" dir="2700000" algn="tl">
                  <a:srgbClr val="000000">
                    <a:alpha val="43137"/>
                  </a:srgbClr>
                </a:outerShdw>
              </a:effectLst>
            </a:endParaRPr>
          </a:p>
        </p:txBody>
      </p:sp>
      <p:sp>
        <p:nvSpPr>
          <p:cNvPr id="6" name="CaixaDeTexto 5"/>
          <p:cNvSpPr txBox="1"/>
          <p:nvPr/>
        </p:nvSpPr>
        <p:spPr>
          <a:xfrm>
            <a:off x="128788" y="1023699"/>
            <a:ext cx="3966693" cy="3785652"/>
          </a:xfrm>
          <a:prstGeom prst="rect">
            <a:avLst/>
          </a:prstGeom>
          <a:noFill/>
        </p:spPr>
        <p:txBody>
          <a:bodyPr wrap="square" rtlCol="0">
            <a:spAutoFit/>
          </a:bodyPr>
          <a:lstStyle/>
          <a:p>
            <a:pPr algn="just"/>
            <a:r>
              <a:rPr lang="pt-BR" sz="2400" dirty="0" smtClean="0"/>
              <a:t>A depressão parece ter um efeito negativo nas relações interpessoais (pesquisas) apontam que: um indivíduo deprimido apresenta maior probabilidade de ter a qualidade de suas relações reduzidas, maior insatisfação no relacionamento romântico e mais separações e divórcio.</a:t>
            </a:r>
            <a:endParaRPr lang="pt-BR" sz="2400" dirty="0"/>
          </a:p>
        </p:txBody>
      </p:sp>
    </p:spTree>
    <p:extLst>
      <p:ext uri="{BB962C8B-B14F-4D97-AF65-F5344CB8AC3E}">
        <p14:creationId xmlns:p14="http://schemas.microsoft.com/office/powerpoint/2010/main" val="420624094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5436" cy="6858001"/>
          </a:xfrm>
        </p:spPr>
      </p:pic>
      <p:sp>
        <p:nvSpPr>
          <p:cNvPr id="5" name="CaixaDeTexto 4"/>
          <p:cNvSpPr txBox="1"/>
          <p:nvPr/>
        </p:nvSpPr>
        <p:spPr>
          <a:xfrm>
            <a:off x="0" y="154546"/>
            <a:ext cx="5254580" cy="1200329"/>
          </a:xfrm>
          <a:prstGeom prst="rect">
            <a:avLst/>
          </a:prstGeom>
          <a:noFill/>
        </p:spPr>
        <p:txBody>
          <a:bodyPr wrap="square" rtlCol="0">
            <a:spAutoFit/>
          </a:bodyPr>
          <a:lstStyle/>
          <a:p>
            <a:pPr algn="ctr"/>
            <a:r>
              <a:rPr lang="pt-BR" sz="3600" b="1" dirty="0" smtClean="0">
                <a:effectLst>
                  <a:outerShdw blurRad="38100" dist="38100" dir="2700000" algn="tl">
                    <a:srgbClr val="000000">
                      <a:alpha val="43137"/>
                    </a:srgbClr>
                  </a:outerShdw>
                </a:effectLst>
              </a:rPr>
              <a:t>Qual o impacto da depressão na saúde física</a:t>
            </a:r>
            <a:endParaRPr lang="pt-BR" sz="3600" b="1" dirty="0">
              <a:effectLst>
                <a:outerShdw blurRad="38100" dist="38100" dir="2700000" algn="tl">
                  <a:srgbClr val="000000">
                    <a:alpha val="43137"/>
                  </a:srgbClr>
                </a:outerShdw>
              </a:effectLst>
            </a:endParaRPr>
          </a:p>
        </p:txBody>
      </p:sp>
      <p:sp>
        <p:nvSpPr>
          <p:cNvPr id="6" name="CaixaDeTexto 5"/>
          <p:cNvSpPr txBox="1"/>
          <p:nvPr/>
        </p:nvSpPr>
        <p:spPr>
          <a:xfrm>
            <a:off x="8152328" y="754710"/>
            <a:ext cx="3876540" cy="5047536"/>
          </a:xfrm>
          <a:prstGeom prst="rect">
            <a:avLst/>
          </a:prstGeom>
          <a:solidFill>
            <a:srgbClr val="EAEAEA"/>
          </a:solidFill>
          <a:ln>
            <a:noFill/>
          </a:ln>
        </p:spPr>
        <p:txBody>
          <a:bodyPr wrap="square" rtlCol="0">
            <a:spAutoFit/>
          </a:bodyPr>
          <a:lstStyle/>
          <a:p>
            <a:pPr algn="just"/>
            <a:r>
              <a:rPr lang="pt-BR" sz="2300" dirty="0" smtClean="0"/>
              <a:t>Vários estudos descobriram que pessoas deprimidas têm probabilidade de sofrer de problemas de saúde – mentais ou físicos, SOMATIZAÇÃO – entretanto, a relação causal é complexa – isto é, a depressão leva ao aumento da probabilidade de problemas de saúde física  ou, problemas de saúde física levam a maior probabilidade de depressão? Há evidências que, a primeira afirmação é verdadeira.</a:t>
            </a:r>
            <a:endParaRPr lang="pt-BR" sz="2300" dirty="0"/>
          </a:p>
        </p:txBody>
      </p:sp>
    </p:spTree>
    <p:extLst>
      <p:ext uri="{BB962C8B-B14F-4D97-AF65-F5344CB8AC3E}">
        <p14:creationId xmlns:p14="http://schemas.microsoft.com/office/powerpoint/2010/main" val="79569514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83414" cy="6858001"/>
          </a:xfrm>
        </p:spPr>
      </p:pic>
      <p:sp>
        <p:nvSpPr>
          <p:cNvPr id="5" name="CaixaDeTexto 4"/>
          <p:cNvSpPr txBox="1"/>
          <p:nvPr/>
        </p:nvSpPr>
        <p:spPr>
          <a:xfrm>
            <a:off x="4417454" y="153"/>
            <a:ext cx="7765960" cy="707886"/>
          </a:xfrm>
          <a:prstGeom prst="rect">
            <a:avLst/>
          </a:prstGeom>
          <a:noFill/>
        </p:spPr>
        <p:txBody>
          <a:bodyPr wrap="square" rtlCol="0">
            <a:spAutoFit/>
          </a:bodyPr>
          <a:lstStyle/>
          <a:p>
            <a:pPr algn="ctr"/>
            <a:r>
              <a:rPr lang="pt-BR" sz="4000" b="1" dirty="0" smtClean="0">
                <a:effectLst>
                  <a:outerShdw blurRad="38100" dist="38100" dir="2700000" algn="tl">
                    <a:srgbClr val="000000">
                      <a:alpha val="43137"/>
                    </a:srgbClr>
                  </a:outerShdw>
                </a:effectLst>
              </a:rPr>
              <a:t>Causa da Depressão</a:t>
            </a:r>
            <a:endParaRPr lang="pt-BR" sz="4000" b="1" dirty="0">
              <a:effectLst>
                <a:outerShdw blurRad="38100" dist="38100" dir="2700000" algn="tl">
                  <a:srgbClr val="000000">
                    <a:alpha val="43137"/>
                  </a:srgbClr>
                </a:outerShdw>
              </a:effectLst>
            </a:endParaRPr>
          </a:p>
        </p:txBody>
      </p:sp>
      <p:sp>
        <p:nvSpPr>
          <p:cNvPr id="6" name="CaixaDeTexto 5"/>
          <p:cNvSpPr txBox="1"/>
          <p:nvPr/>
        </p:nvSpPr>
        <p:spPr>
          <a:xfrm>
            <a:off x="4649272" y="901521"/>
            <a:ext cx="7534141" cy="5401479"/>
          </a:xfrm>
          <a:prstGeom prst="rect">
            <a:avLst/>
          </a:prstGeom>
          <a:solidFill>
            <a:srgbClr val="EAEAEA">
              <a:alpha val="52157"/>
            </a:srgbClr>
          </a:solidFill>
          <a:ln>
            <a:noFill/>
          </a:ln>
        </p:spPr>
        <p:txBody>
          <a:bodyPr wrap="square" rtlCol="0">
            <a:spAutoFit/>
          </a:bodyPr>
          <a:lstStyle/>
          <a:p>
            <a:pPr marL="285750" indent="-285750" algn="just">
              <a:buFont typeface="Arial" panose="020B0604020202020204" pitchFamily="34" charset="0"/>
              <a:buChar char="•"/>
            </a:pPr>
            <a:r>
              <a:rPr lang="pt-BR" sz="2300" dirty="0" smtClean="0"/>
              <a:t>No </a:t>
            </a:r>
            <a:r>
              <a:rPr lang="pt-BR" sz="2300" dirty="0"/>
              <a:t>campo dos estudos sobre a depressão, o conhecimento é vasto, enquanto as verdades absolutas são raras.</a:t>
            </a:r>
          </a:p>
          <a:p>
            <a:pPr marL="285750" indent="-285750" algn="just">
              <a:buFont typeface="Arial" panose="020B0604020202020204" pitchFamily="34" charset="0"/>
              <a:buChar char="•"/>
            </a:pPr>
            <a:r>
              <a:rPr lang="pt-BR" sz="2300" dirty="0" smtClean="0"/>
              <a:t>Nenhuma </a:t>
            </a:r>
            <a:r>
              <a:rPr lang="pt-BR" sz="2300" dirty="0"/>
              <a:t>informação ou conhecimento é em vão.</a:t>
            </a:r>
          </a:p>
          <a:p>
            <a:pPr marL="285750" indent="-285750" algn="just">
              <a:buFont typeface="Arial" panose="020B0604020202020204" pitchFamily="34" charset="0"/>
              <a:buChar char="•"/>
            </a:pPr>
            <a:r>
              <a:rPr lang="pt-BR" sz="2300" dirty="0" smtClean="0"/>
              <a:t>Todas </a:t>
            </a:r>
            <a:r>
              <a:rPr lang="pt-BR" sz="2300" dirty="0"/>
              <a:t>as ferramentas obtidas a partir de análise clínicas ou cientificas devem priorizar o alívio do sofrimento das </a:t>
            </a:r>
            <a:r>
              <a:rPr lang="pt-BR" sz="2300" dirty="0" smtClean="0"/>
              <a:t>pessoas.</a:t>
            </a:r>
            <a:endParaRPr lang="pt-BR" sz="2300" dirty="0"/>
          </a:p>
          <a:p>
            <a:pPr marL="285750" indent="-285750" algn="just">
              <a:buFont typeface="Arial" panose="020B0604020202020204" pitchFamily="34" charset="0"/>
              <a:buChar char="•"/>
            </a:pPr>
            <a:r>
              <a:rPr lang="pt-BR" sz="2300" dirty="0" smtClean="0"/>
              <a:t>Mesmo </a:t>
            </a:r>
            <a:r>
              <a:rPr lang="pt-BR" sz="2300" dirty="0"/>
              <a:t>que o conhecimento não tenha a validação absoluta que gostaríamos, ele pode produzir tratamentos </a:t>
            </a:r>
            <a:r>
              <a:rPr lang="pt-BR" sz="2300" dirty="0" smtClean="0"/>
              <a:t>aplicáveis.</a:t>
            </a:r>
            <a:endParaRPr lang="pt-BR" sz="2300" dirty="0"/>
          </a:p>
          <a:p>
            <a:pPr marL="285750" indent="-285750" algn="just">
              <a:buFont typeface="Arial" panose="020B0604020202020204" pitchFamily="34" charset="0"/>
              <a:buChar char="•"/>
            </a:pPr>
            <a:r>
              <a:rPr lang="pt-BR" sz="2300" dirty="0" smtClean="0"/>
              <a:t>Se </a:t>
            </a:r>
            <a:r>
              <a:rPr lang="pt-BR" sz="2300" dirty="0"/>
              <a:t>somos todos únicos e, ao mesmo tempo, semelhantes, é natural que tenhamos respostas terapêuticas diversas.</a:t>
            </a:r>
          </a:p>
          <a:p>
            <a:pPr marL="285750" indent="-285750" algn="just">
              <a:buFont typeface="Arial" panose="020B0604020202020204" pitchFamily="34" charset="0"/>
              <a:buChar char="•"/>
            </a:pPr>
            <a:r>
              <a:rPr lang="pt-BR" sz="2300" dirty="0" smtClean="0"/>
              <a:t>Tudo </a:t>
            </a:r>
            <a:r>
              <a:rPr lang="pt-BR" sz="2300" dirty="0"/>
              <a:t>pode ser considerado de muitos </a:t>
            </a:r>
            <a:r>
              <a:rPr lang="pt-BR" sz="2300" dirty="0" smtClean="0"/>
              <a:t>(e </a:t>
            </a:r>
            <a:r>
              <a:rPr lang="pt-BR" sz="2300" dirty="0"/>
              <a:t>igualmente válidos</a:t>
            </a:r>
            <a:r>
              <a:rPr lang="pt-BR" sz="2300" dirty="0" smtClean="0"/>
              <a:t>) é </a:t>
            </a:r>
            <a:r>
              <a:rPr lang="pt-BR" sz="2300" dirty="0"/>
              <a:t>ponto de vista, e </a:t>
            </a:r>
            <a:r>
              <a:rPr lang="pt-BR" sz="2300" dirty="0" smtClean="0"/>
              <a:t>é </a:t>
            </a:r>
            <a:r>
              <a:rPr lang="pt-BR" sz="2300" dirty="0"/>
              <a:t>considero que as possibilidades terapêuticas também podem ser vistas por esse ângulo.</a:t>
            </a:r>
          </a:p>
        </p:txBody>
      </p:sp>
    </p:spTree>
    <p:extLst>
      <p:ext uri="{BB962C8B-B14F-4D97-AF65-F5344CB8AC3E}">
        <p14:creationId xmlns:p14="http://schemas.microsoft.com/office/powerpoint/2010/main" val="5596777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500"/>
                                        <p:tgtEl>
                                          <p:spTgt spid="6">
                                            <p:bg/>
                                          </p:spTgt>
                                        </p:tgtEl>
                                      </p:cBhvr>
                                    </p:animEffect>
                                    <p:anim calcmode="lin" valueType="num">
                                      <p:cBhvr>
                                        <p:cTn id="8" dur="1500" fill="hold"/>
                                        <p:tgtEl>
                                          <p:spTgt spid="6">
                                            <p:bg/>
                                          </p:spTgt>
                                        </p:tgtEl>
                                        <p:attrNameLst>
                                          <p:attrName>ppt_x</p:attrName>
                                        </p:attrNameLst>
                                      </p:cBhvr>
                                      <p:tavLst>
                                        <p:tav tm="0">
                                          <p:val>
                                            <p:strVal val="#ppt_x"/>
                                          </p:val>
                                        </p:tav>
                                        <p:tav tm="100000">
                                          <p:val>
                                            <p:strVal val="#ppt_x"/>
                                          </p:val>
                                        </p:tav>
                                      </p:tavLst>
                                    </p:anim>
                                    <p:anim calcmode="lin" valueType="num">
                                      <p:cBhvr>
                                        <p:cTn id="9" dur="15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500"/>
                                        <p:tgtEl>
                                          <p:spTgt spid="6">
                                            <p:txEl>
                                              <p:pRg st="0" end="0"/>
                                            </p:txEl>
                                          </p:spTgt>
                                        </p:tgtEl>
                                      </p:cBhvr>
                                    </p:animEffect>
                                    <p:anim calcmode="lin" valueType="num">
                                      <p:cBhvr>
                                        <p:cTn id="15"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500"/>
                                        <p:tgtEl>
                                          <p:spTgt spid="6">
                                            <p:txEl>
                                              <p:pRg st="1" end="1"/>
                                            </p:txEl>
                                          </p:spTgt>
                                        </p:tgtEl>
                                      </p:cBhvr>
                                    </p:animEffect>
                                    <p:anim calcmode="lin" valueType="num">
                                      <p:cBhvr>
                                        <p:cTn id="22" dur="1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500"/>
                                        <p:tgtEl>
                                          <p:spTgt spid="6">
                                            <p:txEl>
                                              <p:pRg st="2" end="2"/>
                                            </p:txEl>
                                          </p:spTgt>
                                        </p:tgtEl>
                                      </p:cBhvr>
                                    </p:animEffect>
                                    <p:anim calcmode="lin" valueType="num">
                                      <p:cBhvr>
                                        <p:cTn id="29" dur="1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500"/>
                                        <p:tgtEl>
                                          <p:spTgt spid="6">
                                            <p:txEl>
                                              <p:pRg st="3" end="3"/>
                                            </p:txEl>
                                          </p:spTgt>
                                        </p:tgtEl>
                                      </p:cBhvr>
                                    </p:animEffect>
                                    <p:anim calcmode="lin" valueType="num">
                                      <p:cBhvr>
                                        <p:cTn id="36" dur="1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500"/>
                                        <p:tgtEl>
                                          <p:spTgt spid="6">
                                            <p:txEl>
                                              <p:pRg st="4" end="4"/>
                                            </p:txEl>
                                          </p:spTgt>
                                        </p:tgtEl>
                                      </p:cBhvr>
                                    </p:animEffect>
                                    <p:anim calcmode="lin" valueType="num">
                                      <p:cBhvr>
                                        <p:cTn id="43" dur="1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500"/>
                                        <p:tgtEl>
                                          <p:spTgt spid="6">
                                            <p:txEl>
                                              <p:pRg st="5" end="5"/>
                                            </p:txEl>
                                          </p:spTgt>
                                        </p:tgtEl>
                                      </p:cBhvr>
                                    </p:animEffect>
                                    <p:anim calcmode="lin" valueType="num">
                                      <p:cBhvr>
                                        <p:cTn id="50" dur="1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1C9"/>
        </a:solidFill>
        <a:effectLst/>
      </p:bgPr>
    </p:bg>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00766"/>
            <a:ext cx="4351338" cy="4351338"/>
          </a:xfrm>
        </p:spPr>
      </p:pic>
      <p:sp>
        <p:nvSpPr>
          <p:cNvPr id="5" name="CaixaDeTexto 4"/>
          <p:cNvSpPr txBox="1"/>
          <p:nvPr/>
        </p:nvSpPr>
        <p:spPr>
          <a:xfrm>
            <a:off x="4351338" y="0"/>
            <a:ext cx="7840662" cy="707886"/>
          </a:xfrm>
          <a:prstGeom prst="rect">
            <a:avLst/>
          </a:prstGeom>
          <a:noFill/>
        </p:spPr>
        <p:txBody>
          <a:bodyPr wrap="square" rtlCol="0">
            <a:spAutoFit/>
          </a:bodyPr>
          <a:lstStyle/>
          <a:p>
            <a:pPr algn="ctr"/>
            <a:r>
              <a:rPr lang="pt-BR" sz="4000" b="1" dirty="0" smtClean="0">
                <a:effectLst>
                  <a:outerShdw blurRad="38100" dist="38100" dir="2700000" algn="tl">
                    <a:srgbClr val="000000">
                      <a:alpha val="43137"/>
                    </a:srgbClr>
                  </a:outerShdw>
                </a:effectLst>
              </a:rPr>
              <a:t>Causas Biológicas da Depressão</a:t>
            </a:r>
            <a:endParaRPr lang="pt-BR" sz="4000" b="1" dirty="0">
              <a:effectLst>
                <a:outerShdw blurRad="38100" dist="38100" dir="2700000" algn="tl">
                  <a:srgbClr val="000000">
                    <a:alpha val="43137"/>
                  </a:srgbClr>
                </a:outerShdw>
              </a:effectLst>
            </a:endParaRPr>
          </a:p>
        </p:txBody>
      </p:sp>
      <p:sp>
        <p:nvSpPr>
          <p:cNvPr id="6" name="CaixaDeTexto 5"/>
          <p:cNvSpPr txBox="1"/>
          <p:nvPr/>
        </p:nvSpPr>
        <p:spPr>
          <a:xfrm>
            <a:off x="4351338" y="862885"/>
            <a:ext cx="7840662" cy="5847755"/>
          </a:xfrm>
          <a:prstGeom prst="rect">
            <a:avLst/>
          </a:prstGeom>
          <a:noFill/>
        </p:spPr>
        <p:txBody>
          <a:bodyPr wrap="square" rtlCol="0">
            <a:spAutoFit/>
          </a:bodyPr>
          <a:lstStyle/>
          <a:p>
            <a:pPr marL="285750" indent="-285750" algn="just">
              <a:buFont typeface="Arial" panose="020B0604020202020204" pitchFamily="34" charset="0"/>
              <a:buChar char="•"/>
            </a:pPr>
            <a:r>
              <a:rPr lang="pt-BR" sz="2200" dirty="0" smtClean="0"/>
              <a:t>Para </a:t>
            </a:r>
            <a:r>
              <a:rPr lang="pt-BR" sz="2200" dirty="0"/>
              <a:t>entender essas alterações, precisamos ter uma noção mínimo de como o cérebro funciona normalmente no comando harmonioso de todos os nossos, movimentos de pensamentos, emoções, comportamentos e de nossas funções visitais (circulação, respiração, digitação tec</a:t>
            </a:r>
            <a:r>
              <a:rPr lang="pt-BR" sz="2200" dirty="0" smtClean="0"/>
              <a:t>.).</a:t>
            </a:r>
            <a:endParaRPr lang="pt-BR" sz="2200" dirty="0"/>
          </a:p>
          <a:p>
            <a:pPr marL="285750" indent="-285750" algn="just">
              <a:buFont typeface="Arial" panose="020B0604020202020204" pitchFamily="34" charset="0"/>
              <a:buChar char="•"/>
            </a:pPr>
            <a:r>
              <a:rPr lang="pt-BR" sz="2200" dirty="0" smtClean="0"/>
              <a:t>Para </a:t>
            </a:r>
            <a:r>
              <a:rPr lang="pt-BR" sz="2200" dirty="0"/>
              <a:t>realizar todas essas funções, o cérebro conta apenas com células especificas chamadas NEURONIÔNIOS e algumas substancias denominadas (neurotransmissores</a:t>
            </a:r>
            <a:r>
              <a:rPr lang="pt-BR" sz="2200" dirty="0" smtClean="0"/>
              <a:t>).</a:t>
            </a:r>
            <a:endParaRPr lang="pt-BR" sz="2200" dirty="0"/>
          </a:p>
          <a:p>
            <a:pPr marL="285750" indent="-285750" algn="just">
              <a:buFont typeface="Arial" panose="020B0604020202020204" pitchFamily="34" charset="0"/>
              <a:buChar char="•"/>
            </a:pPr>
            <a:r>
              <a:rPr lang="pt-BR" sz="2200" dirty="0" smtClean="0"/>
              <a:t>Essas </a:t>
            </a:r>
            <a:r>
              <a:rPr lang="pt-BR" sz="2200" dirty="0"/>
              <a:t>substâncias são responsáveis pela transmissão de mensagens entre neurônios das mais diversas áreas cerebrais</a:t>
            </a:r>
            <a:r>
              <a:rPr lang="pt-BR" sz="2200" dirty="0" smtClean="0"/>
              <a:t>.</a:t>
            </a:r>
            <a:endParaRPr lang="pt-BR" sz="2200" dirty="0"/>
          </a:p>
          <a:p>
            <a:pPr marL="285750" indent="-285750" algn="just">
              <a:buFont typeface="Arial" panose="020B0604020202020204" pitchFamily="34" charset="0"/>
              <a:buChar char="•"/>
            </a:pPr>
            <a:r>
              <a:rPr lang="pt-BR" sz="2200" dirty="0" smtClean="0"/>
              <a:t>Pode </a:t>
            </a:r>
            <a:r>
              <a:rPr lang="pt-BR" sz="2200" dirty="0"/>
              <a:t>até parecer uma operação simples: mensagens passadas de neurônios em neurônios resultam em ações, emoções, pensamentos e funções vitais – (Dra. Ana Beatriz B. Silva</a:t>
            </a:r>
            <a:r>
              <a:rPr lang="pt-BR" sz="2200" dirty="0" smtClean="0"/>
              <a:t>)</a:t>
            </a:r>
            <a:endParaRPr lang="pt-BR" sz="2200" dirty="0"/>
          </a:p>
          <a:p>
            <a:pPr marL="285750" indent="-285750" algn="just">
              <a:buFont typeface="Arial" panose="020B0604020202020204" pitchFamily="34" charset="0"/>
              <a:buChar char="•"/>
            </a:pPr>
            <a:r>
              <a:rPr lang="pt-BR" sz="2200" dirty="0" smtClean="0"/>
              <a:t>No </a:t>
            </a:r>
            <a:r>
              <a:rPr lang="pt-BR" sz="2200" dirty="0"/>
              <a:t>entanto, tudo apresenta uma dimensão bem grande, pois são bilhões de neurônios ligados uns aos outros por (cabos), chamados axônios, que terminam em milhares de estruturas chamadas detritos.</a:t>
            </a:r>
          </a:p>
        </p:txBody>
      </p:sp>
    </p:spTree>
    <p:extLst>
      <p:ext uri="{BB962C8B-B14F-4D97-AF65-F5344CB8AC3E}">
        <p14:creationId xmlns:p14="http://schemas.microsoft.com/office/powerpoint/2010/main" val="199648188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20227"/>
        </a:solidFill>
        <a:effectLst/>
      </p:bgPr>
    </p:bg>
    <p:spTree>
      <p:nvGrpSpPr>
        <p:cNvPr id="1" name=""/>
        <p:cNvGrpSpPr/>
        <p:nvPr/>
      </p:nvGrpSpPr>
      <p:grpSpPr>
        <a:xfrm>
          <a:off x="0" y="0"/>
          <a:ext cx="0" cy="0"/>
          <a:chOff x="0" y="0"/>
          <a:chExt cx="0" cy="0"/>
        </a:xfrm>
      </p:grpSpPr>
      <p:pic>
        <p:nvPicPr>
          <p:cNvPr id="6"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44268"/>
            <a:ext cx="6786683" cy="3773317"/>
          </a:xfrm>
        </p:spPr>
      </p:pic>
      <p:sp>
        <p:nvSpPr>
          <p:cNvPr id="7" name="CaixaDeTexto 6"/>
          <p:cNvSpPr txBox="1"/>
          <p:nvPr/>
        </p:nvSpPr>
        <p:spPr>
          <a:xfrm>
            <a:off x="0" y="14061"/>
            <a:ext cx="12191999" cy="707886"/>
          </a:xfrm>
          <a:prstGeom prst="rect">
            <a:avLst/>
          </a:prstGeom>
          <a:noFill/>
        </p:spPr>
        <p:txBody>
          <a:bodyPr wrap="square" rtlCol="0">
            <a:spAutoFit/>
          </a:bodyPr>
          <a:lstStyle/>
          <a:p>
            <a:pPr algn="ctr"/>
            <a:r>
              <a:rPr lang="pt-BR" sz="4000" b="1" dirty="0" smtClean="0">
                <a:solidFill>
                  <a:schemeClr val="bg1"/>
                </a:solidFill>
                <a:effectLst>
                  <a:outerShdw blurRad="38100" dist="38100" dir="2700000" algn="tl">
                    <a:srgbClr val="000000">
                      <a:alpha val="43137"/>
                    </a:srgbClr>
                  </a:outerShdw>
                </a:effectLst>
              </a:rPr>
              <a:t>Neurotransmissores </a:t>
            </a:r>
            <a:r>
              <a:rPr lang="pt-BR" sz="4000" b="1" dirty="0">
                <a:solidFill>
                  <a:schemeClr val="bg1"/>
                </a:solidFill>
                <a:effectLst>
                  <a:outerShdw blurRad="38100" dist="38100" dir="2700000" algn="tl">
                    <a:srgbClr val="000000">
                      <a:alpha val="43137"/>
                    </a:srgbClr>
                  </a:outerShdw>
                </a:effectLst>
              </a:rPr>
              <a:t>e a Depressão</a:t>
            </a:r>
          </a:p>
        </p:txBody>
      </p:sp>
      <p:sp>
        <p:nvSpPr>
          <p:cNvPr id="8" name="CaixaDeTexto 7"/>
          <p:cNvSpPr txBox="1"/>
          <p:nvPr/>
        </p:nvSpPr>
        <p:spPr>
          <a:xfrm>
            <a:off x="6786684" y="979525"/>
            <a:ext cx="5405316" cy="5632311"/>
          </a:xfrm>
          <a:prstGeom prst="rect">
            <a:avLst/>
          </a:prstGeom>
          <a:noFill/>
        </p:spPr>
        <p:txBody>
          <a:bodyPr wrap="square" rtlCol="0">
            <a:spAutoFit/>
          </a:bodyPr>
          <a:lstStyle/>
          <a:p>
            <a:pPr marL="285750" indent="-285750" algn="just">
              <a:buFont typeface="Arial" panose="020B0604020202020204" pitchFamily="34" charset="0"/>
              <a:buChar char="•"/>
            </a:pPr>
            <a:r>
              <a:rPr lang="pt-BR" sz="2000" dirty="0">
                <a:solidFill>
                  <a:schemeClr val="bg1"/>
                </a:solidFill>
              </a:rPr>
              <a:t>Os neurotransmissores se conectam uns aos outros de diversas maneiras, e essas conexões formam caminhos</a:t>
            </a:r>
            <a:r>
              <a:rPr lang="pt-BR" sz="2000" dirty="0" smtClean="0">
                <a:solidFill>
                  <a:schemeClr val="bg1"/>
                </a:solidFill>
              </a:rPr>
              <a:t>.</a:t>
            </a:r>
            <a:endParaRPr lang="pt-BR" sz="2000" dirty="0">
              <a:solidFill>
                <a:schemeClr val="bg1"/>
              </a:solidFill>
            </a:endParaRPr>
          </a:p>
          <a:p>
            <a:pPr marL="285750" indent="-285750" algn="just">
              <a:buFont typeface="Arial" panose="020B0604020202020204" pitchFamily="34" charset="0"/>
              <a:buChar char="•"/>
            </a:pPr>
            <a:r>
              <a:rPr lang="pt-BR" sz="2000" dirty="0">
                <a:solidFill>
                  <a:schemeClr val="bg1"/>
                </a:solidFill>
              </a:rPr>
              <a:t>Alguns desses caminhos são mais frequentes que outros e recebem a denominação de (circuitos neurais</a:t>
            </a:r>
            <a:r>
              <a:rPr lang="pt-BR" sz="2000" dirty="0" smtClean="0">
                <a:solidFill>
                  <a:schemeClr val="bg1"/>
                </a:solidFill>
              </a:rPr>
              <a:t>).</a:t>
            </a:r>
            <a:endParaRPr lang="pt-BR" sz="2000" dirty="0">
              <a:solidFill>
                <a:schemeClr val="bg1"/>
              </a:solidFill>
            </a:endParaRPr>
          </a:p>
          <a:p>
            <a:pPr marL="285750" indent="-285750" algn="just">
              <a:buFont typeface="Arial" panose="020B0604020202020204" pitchFamily="34" charset="0"/>
              <a:buChar char="•"/>
            </a:pPr>
            <a:r>
              <a:rPr lang="pt-BR" sz="2000" dirty="0">
                <a:solidFill>
                  <a:schemeClr val="bg1"/>
                </a:solidFill>
              </a:rPr>
              <a:t>Certas pessoas deprimidas apresentam melhoras significativas com dois tipos de (antidepressivos) que aumentam os níveis da NORADRENALINA, no cérebro. São eles: "os tricíclicos e os inibidores da </a:t>
            </a:r>
            <a:r>
              <a:rPr lang="pt-BR" sz="2000" dirty="0" err="1">
                <a:solidFill>
                  <a:schemeClr val="bg1"/>
                </a:solidFill>
              </a:rPr>
              <a:t>monoaminoxidase</a:t>
            </a:r>
            <a:r>
              <a:rPr lang="pt-BR" sz="2000" dirty="0">
                <a:solidFill>
                  <a:schemeClr val="bg1"/>
                </a:solidFill>
              </a:rPr>
              <a:t> (</a:t>
            </a:r>
            <a:r>
              <a:rPr lang="pt-BR" sz="2000" dirty="0" err="1">
                <a:solidFill>
                  <a:schemeClr val="bg1"/>
                </a:solidFill>
              </a:rPr>
              <a:t>IMAOs</a:t>
            </a:r>
            <a:r>
              <a:rPr lang="pt-BR" sz="2000" dirty="0">
                <a:solidFill>
                  <a:schemeClr val="bg1"/>
                </a:solidFill>
              </a:rPr>
              <a:t>)". Os dois elevam a noradrenalina: os dois primeiros impedindo sua </a:t>
            </a:r>
            <a:r>
              <a:rPr lang="pt-BR" sz="2000" dirty="0" err="1">
                <a:solidFill>
                  <a:schemeClr val="bg1"/>
                </a:solidFill>
              </a:rPr>
              <a:t>recaptação</a:t>
            </a:r>
            <a:r>
              <a:rPr lang="pt-BR" sz="2000" dirty="0">
                <a:solidFill>
                  <a:schemeClr val="bg1"/>
                </a:solidFill>
              </a:rPr>
              <a:t> e os </a:t>
            </a:r>
            <a:r>
              <a:rPr lang="pt-BR" sz="2000" dirty="0" err="1">
                <a:solidFill>
                  <a:schemeClr val="bg1"/>
                </a:solidFill>
              </a:rPr>
              <a:t>IMAOs</a:t>
            </a:r>
            <a:r>
              <a:rPr lang="pt-BR" sz="2000" dirty="0">
                <a:solidFill>
                  <a:schemeClr val="bg1"/>
                </a:solidFill>
              </a:rPr>
              <a:t> impedindo a decomposição do neurotransmissor; e os dois atuam nos espaços das sinapses. Outras pessoas podem apresentar quadro de euforia se usarem os mesmos antidepressivos.</a:t>
            </a:r>
          </a:p>
        </p:txBody>
      </p:sp>
    </p:spTree>
    <p:extLst>
      <p:ext uri="{BB962C8B-B14F-4D97-AF65-F5344CB8AC3E}">
        <p14:creationId xmlns:p14="http://schemas.microsoft.com/office/powerpoint/2010/main" val="210873977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1000"/>
                                        <p:tgtEl>
                                          <p:spTgt spid="8">
                                            <p:txEl>
                                              <p:pRg st="1" end="1"/>
                                            </p:txEl>
                                          </p:spTgt>
                                        </p:tgtEl>
                                      </p:cBhvr>
                                    </p:animEffect>
                                    <p:anim calcmode="lin" valueType="num">
                                      <p:cBhvr>
                                        <p:cTn id="2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1000"/>
                                        <p:tgtEl>
                                          <p:spTgt spid="8">
                                            <p:txEl>
                                              <p:pRg st="2" end="2"/>
                                            </p:txEl>
                                          </p:spTgt>
                                        </p:tgtEl>
                                      </p:cBhvr>
                                    </p:animEffect>
                                    <p:anim calcmode="lin" valueType="num">
                                      <p:cBhvr>
                                        <p:cTn id="2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1" cy="6858001"/>
          </a:xfrm>
        </p:spPr>
      </p:pic>
      <p:sp>
        <p:nvSpPr>
          <p:cNvPr id="5" name="CaixaDeTexto 4"/>
          <p:cNvSpPr txBox="1"/>
          <p:nvPr/>
        </p:nvSpPr>
        <p:spPr>
          <a:xfrm>
            <a:off x="5389807" y="1880315"/>
            <a:ext cx="5241702" cy="707886"/>
          </a:xfrm>
          <a:prstGeom prst="rect">
            <a:avLst/>
          </a:prstGeom>
          <a:noFill/>
        </p:spPr>
        <p:txBody>
          <a:bodyPr wrap="square" rtlCol="0">
            <a:spAutoFit/>
          </a:bodyPr>
          <a:lstStyle/>
          <a:p>
            <a:pPr algn="ctr"/>
            <a:r>
              <a:rPr lang="pt-BR" sz="4000" b="1" dirty="0" smtClean="0">
                <a:effectLst>
                  <a:outerShdw blurRad="38100" dist="38100" dir="2700000" algn="tl">
                    <a:srgbClr val="000000">
                      <a:alpha val="43137"/>
                    </a:srgbClr>
                  </a:outerShdw>
                </a:effectLst>
              </a:rPr>
              <a:t>O que é Depressão?</a:t>
            </a:r>
          </a:p>
        </p:txBody>
      </p:sp>
      <p:sp>
        <p:nvSpPr>
          <p:cNvPr id="6" name="CaixaDeTexto 5"/>
          <p:cNvSpPr txBox="1"/>
          <p:nvPr/>
        </p:nvSpPr>
        <p:spPr>
          <a:xfrm>
            <a:off x="5241700" y="3263220"/>
            <a:ext cx="5537917" cy="1477328"/>
          </a:xfrm>
          <a:prstGeom prst="rect">
            <a:avLst/>
          </a:prstGeom>
          <a:noFill/>
        </p:spPr>
        <p:txBody>
          <a:bodyPr wrap="square" rtlCol="0">
            <a:spAutoFit/>
          </a:bodyPr>
          <a:lstStyle/>
          <a:p>
            <a:pPr algn="just"/>
            <a:r>
              <a:rPr lang="pt-BR" sz="3000" i="1" dirty="0" smtClean="0"/>
              <a:t>Estado mental caracterizado por tristeza, desespero e desestimulo quanto a qualquer atividade.</a:t>
            </a:r>
            <a:endParaRPr lang="pt-BR" sz="3000" i="1" dirty="0"/>
          </a:p>
        </p:txBody>
      </p:sp>
    </p:spTree>
    <p:extLst>
      <p:ext uri="{BB962C8B-B14F-4D97-AF65-F5344CB8AC3E}">
        <p14:creationId xmlns:p14="http://schemas.microsoft.com/office/powerpoint/2010/main" val="168814452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70535" cy="6858000"/>
          </a:xfrm>
        </p:spPr>
      </p:pic>
      <p:sp>
        <p:nvSpPr>
          <p:cNvPr id="5" name="CaixaDeTexto 4"/>
          <p:cNvSpPr txBox="1"/>
          <p:nvPr/>
        </p:nvSpPr>
        <p:spPr>
          <a:xfrm>
            <a:off x="0" y="153"/>
            <a:ext cx="12170534" cy="707886"/>
          </a:xfrm>
          <a:prstGeom prst="rect">
            <a:avLst/>
          </a:prstGeom>
          <a:noFill/>
        </p:spPr>
        <p:txBody>
          <a:bodyPr wrap="square" rtlCol="0">
            <a:spAutoFit/>
          </a:bodyPr>
          <a:lstStyle/>
          <a:p>
            <a:pPr algn="ctr"/>
            <a:r>
              <a:rPr lang="pt-BR" sz="4000" b="1" dirty="0">
                <a:effectLst>
                  <a:outerShdw blurRad="38100" dist="38100" dir="2700000" algn="tl">
                    <a:srgbClr val="000000">
                      <a:alpha val="43137"/>
                    </a:srgbClr>
                  </a:outerShdw>
                </a:effectLst>
              </a:rPr>
              <a:t>Avaliação na Terapia pelo Psicólogo</a:t>
            </a:r>
          </a:p>
        </p:txBody>
      </p:sp>
      <p:sp>
        <p:nvSpPr>
          <p:cNvPr id="6" name="CaixaDeTexto 5"/>
          <p:cNvSpPr txBox="1"/>
          <p:nvPr/>
        </p:nvSpPr>
        <p:spPr>
          <a:xfrm>
            <a:off x="21466" y="1536174"/>
            <a:ext cx="6211909" cy="4093428"/>
          </a:xfrm>
          <a:prstGeom prst="rect">
            <a:avLst/>
          </a:prstGeom>
          <a:solidFill>
            <a:srgbClr val="EAEAEA">
              <a:alpha val="30196"/>
            </a:srgbClr>
          </a:solidFill>
          <a:ln>
            <a:noFill/>
          </a:ln>
        </p:spPr>
        <p:txBody>
          <a:bodyPr wrap="square" rtlCol="0">
            <a:spAutoFit/>
          </a:bodyPr>
          <a:lstStyle/>
          <a:p>
            <a:pPr marL="285750" indent="-285750" algn="just">
              <a:buFont typeface="Arial" panose="020B0604020202020204" pitchFamily="34" charset="0"/>
              <a:buChar char="•"/>
            </a:pPr>
            <a:r>
              <a:rPr lang="pt-BR" sz="2600" dirty="0"/>
              <a:t>Níveis de dopamina</a:t>
            </a:r>
          </a:p>
          <a:p>
            <a:pPr marL="285750" indent="-285750" algn="just">
              <a:buFont typeface="Arial" panose="020B0604020202020204" pitchFamily="34" charset="0"/>
              <a:buChar char="•"/>
            </a:pPr>
            <a:r>
              <a:rPr lang="pt-BR" sz="2600" dirty="0"/>
              <a:t>As dosagens dos neurotransmissores – Psiquiatra</a:t>
            </a:r>
          </a:p>
          <a:p>
            <a:pPr marL="285750" indent="-285750" algn="just">
              <a:buFont typeface="Arial" panose="020B0604020202020204" pitchFamily="34" charset="0"/>
              <a:buChar char="•"/>
            </a:pPr>
            <a:r>
              <a:rPr lang="pt-BR" sz="2600" dirty="0"/>
              <a:t>O papel dos hormônios na depressão</a:t>
            </a:r>
          </a:p>
          <a:p>
            <a:pPr marL="285750" indent="-285750" algn="just">
              <a:buFont typeface="Arial" panose="020B0604020202020204" pitchFamily="34" charset="0"/>
              <a:buChar char="•"/>
            </a:pPr>
            <a:r>
              <a:rPr lang="pt-BR" sz="2600" dirty="0"/>
              <a:t>O sono e a depressão – o sono REM pode ser divididos em quatro estágios 1º logo ao adormecer – 2º inicia-se aproximadamente 30 a 40 minutos após adormecer – 3º e 4º estagio (o sono já é profundo).</a:t>
            </a:r>
          </a:p>
        </p:txBody>
      </p:sp>
    </p:spTree>
    <p:extLst>
      <p:ext uri="{BB962C8B-B14F-4D97-AF65-F5344CB8AC3E}">
        <p14:creationId xmlns:p14="http://schemas.microsoft.com/office/powerpoint/2010/main" val="363030135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1000"/>
                                        <p:tgtEl>
                                          <p:spTgt spid="6">
                                            <p:txEl>
                                              <p:pRg st="3" end="3"/>
                                            </p:txEl>
                                          </p:spTgt>
                                        </p:tgtEl>
                                      </p:cBhvr>
                                    </p:animEffect>
                                    <p:anim calcmode="lin" valueType="num">
                                      <p:cBhvr>
                                        <p:cTn id="4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669701"/>
          </a:xfrm>
        </p:spPr>
        <p:txBody>
          <a:bodyPr>
            <a:normAutofit/>
          </a:bodyPr>
          <a:lstStyle/>
          <a:p>
            <a:pPr algn="ctr"/>
            <a:r>
              <a:rPr lang="pt-BR" sz="4000" b="1" dirty="0" smtClean="0">
                <a:effectLst>
                  <a:outerShdw blurRad="38100" dist="38100" dir="2700000" algn="tl">
                    <a:srgbClr val="000000">
                      <a:alpha val="43137"/>
                    </a:srgbClr>
                  </a:outerShdw>
                </a:effectLst>
              </a:rPr>
              <a:t>Fatores Genéticos da Depressão</a:t>
            </a:r>
            <a:endParaRPr lang="pt-BR" sz="4000" b="1" dirty="0">
              <a:effectLst>
                <a:outerShdw blurRad="38100" dist="38100" dir="2700000" algn="tl">
                  <a:srgbClr val="000000">
                    <a:alpha val="43137"/>
                  </a:srgbClr>
                </a:outerShdw>
              </a:effectLst>
            </a:endParaRP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649272"/>
            <a:ext cx="12192000" cy="2208727"/>
          </a:xfrm>
        </p:spPr>
      </p:pic>
      <p:sp>
        <p:nvSpPr>
          <p:cNvPr id="5" name="CaixaDeTexto 4"/>
          <p:cNvSpPr txBox="1"/>
          <p:nvPr/>
        </p:nvSpPr>
        <p:spPr>
          <a:xfrm>
            <a:off x="1287886" y="1197735"/>
            <a:ext cx="9530367" cy="1938992"/>
          </a:xfrm>
          <a:prstGeom prst="rect">
            <a:avLst/>
          </a:prstGeom>
          <a:noFill/>
        </p:spPr>
        <p:txBody>
          <a:bodyPr wrap="square" rtlCol="0">
            <a:spAutoFit/>
          </a:bodyPr>
          <a:lstStyle/>
          <a:p>
            <a:pPr marL="285750" indent="-285750" algn="just">
              <a:buFont typeface="Arial" panose="020B0604020202020204" pitchFamily="34" charset="0"/>
              <a:buChar char="•"/>
            </a:pPr>
            <a:r>
              <a:rPr lang="pt-BR" sz="2400" dirty="0"/>
              <a:t>A doença depressiva e a bipolaridade apresentam uma forte marcação genética, e isso bem fácil de ser aferida com os pacientes que sofrem de tais transtornos.</a:t>
            </a:r>
          </a:p>
          <a:p>
            <a:pPr marL="285750" indent="-285750" algn="just">
              <a:buFont typeface="Arial" panose="020B0604020202020204" pitchFamily="34" charset="0"/>
              <a:buChar char="•"/>
            </a:pPr>
            <a:r>
              <a:rPr lang="pt-BR" sz="2400" dirty="0"/>
              <a:t>Tendência depressão é transmitida por meio de genes de nossos parentes próximos e até mesmo distantes.</a:t>
            </a:r>
          </a:p>
        </p:txBody>
      </p:sp>
    </p:spTree>
    <p:extLst>
      <p:ext uri="{BB962C8B-B14F-4D97-AF65-F5344CB8AC3E}">
        <p14:creationId xmlns:p14="http://schemas.microsoft.com/office/powerpoint/2010/main" val="129774838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780FF"/>
        </a:solidFill>
        <a:effectLst/>
      </p:bgPr>
    </p:bg>
    <p:spTree>
      <p:nvGrpSpPr>
        <p:cNvPr id="1" name=""/>
        <p:cNvGrpSpPr/>
        <p:nvPr/>
      </p:nvGrpSpPr>
      <p:grpSpPr>
        <a:xfrm>
          <a:off x="0" y="0"/>
          <a:ext cx="0" cy="0"/>
          <a:chOff x="0" y="0"/>
          <a:chExt cx="0" cy="0"/>
        </a:xfrm>
      </p:grpSpPr>
      <p:sp>
        <p:nvSpPr>
          <p:cNvPr id="6" name="CaixaDeTexto 5"/>
          <p:cNvSpPr txBox="1"/>
          <p:nvPr/>
        </p:nvSpPr>
        <p:spPr>
          <a:xfrm>
            <a:off x="0" y="0"/>
            <a:ext cx="12192000" cy="707886"/>
          </a:xfrm>
          <a:prstGeom prst="rect">
            <a:avLst/>
          </a:prstGeom>
          <a:noFill/>
        </p:spPr>
        <p:txBody>
          <a:bodyPr wrap="square" rtlCol="0">
            <a:spAutoFit/>
          </a:bodyPr>
          <a:lstStyle/>
          <a:p>
            <a:pPr algn="ctr"/>
            <a:r>
              <a:rPr lang="pt-BR" sz="4000" b="1" dirty="0">
                <a:effectLst>
                  <a:outerShdw blurRad="38100" dist="38100" dir="2700000" algn="tl">
                    <a:srgbClr val="000000">
                      <a:alpha val="43137"/>
                    </a:srgbClr>
                  </a:outerShdw>
                </a:effectLst>
              </a:rPr>
              <a:t>Fatores </a:t>
            </a:r>
            <a:r>
              <a:rPr lang="pt-BR" sz="4000" b="1" dirty="0" smtClean="0">
                <a:effectLst>
                  <a:outerShdw blurRad="38100" dist="38100" dir="2700000" algn="tl">
                    <a:srgbClr val="000000">
                      <a:alpha val="43137"/>
                    </a:srgbClr>
                  </a:outerShdw>
                </a:effectLst>
              </a:rPr>
              <a:t>Psicológicos </a:t>
            </a:r>
            <a:r>
              <a:rPr lang="pt-BR" sz="4000" b="1" dirty="0">
                <a:effectLst>
                  <a:outerShdw blurRad="38100" dist="38100" dir="2700000" algn="tl">
                    <a:srgbClr val="000000">
                      <a:alpha val="43137"/>
                    </a:srgbClr>
                  </a:outerShdw>
                </a:effectLst>
              </a:rPr>
              <a:t>e/ou Ambientais da Depressão</a:t>
            </a: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0560"/>
            <a:ext cx="5664200" cy="4610100"/>
          </a:xfrm>
          <a:prstGeom prst="rect">
            <a:avLst/>
          </a:prstGeom>
        </p:spPr>
      </p:pic>
      <p:sp>
        <p:nvSpPr>
          <p:cNvPr id="9" name="CaixaDeTexto 8"/>
          <p:cNvSpPr txBox="1"/>
          <p:nvPr/>
        </p:nvSpPr>
        <p:spPr>
          <a:xfrm>
            <a:off x="5215944" y="1416675"/>
            <a:ext cx="6976056" cy="3539430"/>
          </a:xfrm>
          <a:prstGeom prst="rect">
            <a:avLst/>
          </a:prstGeom>
          <a:noFill/>
        </p:spPr>
        <p:txBody>
          <a:bodyPr wrap="square" rtlCol="0">
            <a:spAutoFit/>
          </a:bodyPr>
          <a:lstStyle/>
          <a:p>
            <a:pPr algn="just"/>
            <a:r>
              <a:rPr lang="pt-BR" sz="2800" dirty="0"/>
              <a:t>Separar os fatores psicológicos dos fatores externos ou ambientais na depressão é uma tarefa bem difícil, o perfil psicológico de uma pessoa determina, em grande parte, a forma como como ela reagirá ao seu meio sociocultural e também às situações geradoras de estresse agudo e crônico com as quais depararão ao longo da vida.</a:t>
            </a:r>
          </a:p>
        </p:txBody>
      </p:sp>
    </p:spTree>
    <p:extLst>
      <p:ext uri="{BB962C8B-B14F-4D97-AF65-F5344CB8AC3E}">
        <p14:creationId xmlns:p14="http://schemas.microsoft.com/office/powerpoint/2010/main" val="61953084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780FF"/>
        </a:solidFill>
        <a:effectLst/>
      </p:bgPr>
    </p:bg>
    <p:spTree>
      <p:nvGrpSpPr>
        <p:cNvPr id="1" name=""/>
        <p:cNvGrpSpPr/>
        <p:nvPr/>
      </p:nvGrpSpPr>
      <p:grpSpPr>
        <a:xfrm>
          <a:off x="0" y="0"/>
          <a:ext cx="0" cy="0"/>
          <a:chOff x="0" y="0"/>
          <a:chExt cx="0" cy="0"/>
        </a:xfrm>
      </p:grpSpPr>
      <p:sp>
        <p:nvSpPr>
          <p:cNvPr id="6" name="CaixaDeTexto 5"/>
          <p:cNvSpPr txBox="1"/>
          <p:nvPr/>
        </p:nvSpPr>
        <p:spPr>
          <a:xfrm>
            <a:off x="0" y="0"/>
            <a:ext cx="12192000" cy="707886"/>
          </a:xfrm>
          <a:prstGeom prst="rect">
            <a:avLst/>
          </a:prstGeom>
          <a:noFill/>
        </p:spPr>
        <p:txBody>
          <a:bodyPr wrap="square" rtlCol="0">
            <a:spAutoFit/>
          </a:bodyPr>
          <a:lstStyle/>
          <a:p>
            <a:pPr algn="ctr"/>
            <a:r>
              <a:rPr lang="pt-BR" sz="4000" b="1" dirty="0">
                <a:effectLst>
                  <a:outerShdw blurRad="38100" dist="38100" dir="2700000" algn="tl">
                    <a:srgbClr val="000000">
                      <a:alpha val="43137"/>
                    </a:srgbClr>
                  </a:outerShdw>
                </a:effectLst>
              </a:rPr>
              <a:t>Fatores </a:t>
            </a:r>
            <a:r>
              <a:rPr lang="pt-BR" sz="4000" b="1" dirty="0" smtClean="0">
                <a:effectLst>
                  <a:outerShdw blurRad="38100" dist="38100" dir="2700000" algn="tl">
                    <a:srgbClr val="000000">
                      <a:alpha val="43137"/>
                    </a:srgbClr>
                  </a:outerShdw>
                </a:effectLst>
              </a:rPr>
              <a:t>Psicológicos </a:t>
            </a:r>
            <a:r>
              <a:rPr lang="pt-BR" sz="4000" b="1" dirty="0">
                <a:effectLst>
                  <a:outerShdw blurRad="38100" dist="38100" dir="2700000" algn="tl">
                    <a:srgbClr val="000000">
                      <a:alpha val="43137"/>
                    </a:srgbClr>
                  </a:outerShdw>
                </a:effectLst>
              </a:rPr>
              <a:t>e/ou Ambientais da Depressão</a:t>
            </a: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0560"/>
            <a:ext cx="5664200" cy="4610100"/>
          </a:xfrm>
          <a:prstGeom prst="rect">
            <a:avLst/>
          </a:prstGeom>
        </p:spPr>
      </p:pic>
      <p:sp>
        <p:nvSpPr>
          <p:cNvPr id="2" name="CaixaDeTexto 1"/>
          <p:cNvSpPr txBox="1"/>
          <p:nvPr/>
        </p:nvSpPr>
        <p:spPr>
          <a:xfrm>
            <a:off x="5331854" y="671691"/>
            <a:ext cx="6709892" cy="6232475"/>
          </a:xfrm>
          <a:prstGeom prst="rect">
            <a:avLst/>
          </a:prstGeom>
          <a:noFill/>
        </p:spPr>
        <p:txBody>
          <a:bodyPr wrap="square" rtlCol="0">
            <a:spAutoFit/>
          </a:bodyPr>
          <a:lstStyle/>
          <a:p>
            <a:pPr marL="285750" indent="-285750" algn="just">
              <a:buFont typeface="Arial" panose="020B0604020202020204" pitchFamily="34" charset="0"/>
              <a:buChar char="•"/>
            </a:pPr>
            <a:r>
              <a:rPr lang="pt-BR" sz="1900" dirty="0"/>
              <a:t>A depressão pode ser considerada uma doença bastante democrática quando analisamos a personalidade das pessoas acometidas por ela.</a:t>
            </a:r>
          </a:p>
          <a:p>
            <a:pPr marL="285750" indent="-285750" algn="just">
              <a:buFont typeface="Arial" panose="020B0604020202020204" pitchFamily="34" charset="0"/>
              <a:buChar char="•"/>
            </a:pPr>
            <a:r>
              <a:rPr lang="pt-BR" sz="1900" dirty="0"/>
              <a:t>Pessoas tímidas, tranquilas, ansiosas, extrovertidas, reflexivas ou mesmo superficiais podem desenvolver essa patologia clínica, desde que sejam expostas às circunstâncias propicias ao desencadeamento dos sintomas depressivos. (Dra. Ana Beatriz-Psiquiatra).</a:t>
            </a:r>
          </a:p>
          <a:p>
            <a:pPr marL="285750" indent="-285750" algn="just">
              <a:buFont typeface="Arial" panose="020B0604020202020204" pitchFamily="34" charset="0"/>
              <a:buChar char="•"/>
            </a:pPr>
            <a:r>
              <a:rPr lang="pt-BR" sz="1900" dirty="0"/>
              <a:t>Pessoas que se cobram demais apresentam dificuldades de relaxar e/ou de solicitar ajuda a outras pessoas.</a:t>
            </a:r>
          </a:p>
          <a:p>
            <a:pPr marL="285750" indent="-285750" algn="just">
              <a:buFont typeface="Arial" panose="020B0604020202020204" pitchFamily="34" charset="0"/>
              <a:buChar char="•"/>
            </a:pPr>
            <a:r>
              <a:rPr lang="pt-BR" sz="1900" dirty="0"/>
              <a:t>Pessoas pessimistas, com tendências a se preocupar em excesso, e com elevados níveis de autocritica.</a:t>
            </a:r>
          </a:p>
          <a:p>
            <a:pPr marL="285750" indent="-285750" algn="just">
              <a:buFont typeface="Arial" panose="020B0604020202020204" pitchFamily="34" charset="0"/>
              <a:buChar char="•"/>
            </a:pPr>
            <a:r>
              <a:rPr lang="pt-BR" sz="1900" dirty="0"/>
              <a:t>Pessoas que necessitam ter controle sobre tudo e todos ou que dependem excessivamente de satisfazer as expectativas alheias</a:t>
            </a:r>
          </a:p>
          <a:p>
            <a:pPr marL="285750" indent="-285750" algn="just">
              <a:buFont typeface="Arial" panose="020B0604020202020204" pitchFamily="34" charset="0"/>
              <a:buChar char="•"/>
            </a:pPr>
            <a:r>
              <a:rPr lang="pt-BR" sz="1900" dirty="0"/>
              <a:t>Pessoas com um ou mais desses aspectos em sua personalidade costumam ser pouco flexível e muito estressadas.</a:t>
            </a:r>
          </a:p>
          <a:p>
            <a:pPr marL="285750" indent="-285750" algn="just">
              <a:buFont typeface="Arial" panose="020B0604020202020204" pitchFamily="34" charset="0"/>
              <a:buChar char="•"/>
            </a:pPr>
            <a:r>
              <a:rPr lang="pt-BR" sz="1900" dirty="0"/>
              <a:t>Outro aspecto observado nas pessoas com depressão, com frequência, especialmente naquelas com tendência a desenvolver em sua forma crônica, é a falta de um sentido maior na vida.</a:t>
            </a:r>
          </a:p>
        </p:txBody>
      </p:sp>
    </p:spTree>
    <p:extLst>
      <p:ext uri="{BB962C8B-B14F-4D97-AF65-F5344CB8AC3E}">
        <p14:creationId xmlns:p14="http://schemas.microsoft.com/office/powerpoint/2010/main" val="153070166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fade">
                                      <p:cBhvr>
                                        <p:cTn id="54" dur="1000"/>
                                        <p:tgtEl>
                                          <p:spTgt spid="2">
                                            <p:txEl>
                                              <p:pRg st="6" end="6"/>
                                            </p:txEl>
                                          </p:spTgt>
                                        </p:tgtEl>
                                      </p:cBhvr>
                                    </p:animEffect>
                                    <p:anim calcmode="lin" valueType="num">
                                      <p:cBhvr>
                                        <p:cTn id="5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1" cy="6866050"/>
          </a:xfrm>
        </p:spPr>
      </p:pic>
      <p:sp>
        <p:nvSpPr>
          <p:cNvPr id="5" name="CaixaDeTexto 4"/>
          <p:cNvSpPr txBox="1"/>
          <p:nvPr/>
        </p:nvSpPr>
        <p:spPr>
          <a:xfrm>
            <a:off x="2614410" y="2478918"/>
            <a:ext cx="7070502" cy="1077218"/>
          </a:xfrm>
          <a:prstGeom prst="rect">
            <a:avLst/>
          </a:prstGeom>
          <a:noFill/>
        </p:spPr>
        <p:txBody>
          <a:bodyPr wrap="square" rtlCol="0">
            <a:spAutoFit/>
          </a:bodyPr>
          <a:lstStyle/>
          <a:p>
            <a:pPr algn="ctr"/>
            <a:r>
              <a:rPr lang="pt-BR" sz="3600" b="1" dirty="0" smtClean="0">
                <a:effectLst>
                  <a:outerShdw blurRad="38100" dist="38100" dir="2700000" algn="tl">
                    <a:srgbClr val="000000">
                      <a:alpha val="43137"/>
                    </a:srgbClr>
                  </a:outerShdw>
                </a:effectLst>
              </a:rPr>
              <a:t>Depressão e Espiritualidade</a:t>
            </a:r>
          </a:p>
          <a:p>
            <a:pPr algn="ctr"/>
            <a:r>
              <a:rPr lang="pt-BR" sz="2800" b="1" dirty="0" smtClean="0">
                <a:effectLst>
                  <a:outerShdw blurRad="38100" dist="38100" dir="2700000" algn="tl">
                    <a:srgbClr val="000000">
                      <a:alpha val="43137"/>
                    </a:srgbClr>
                  </a:outerShdw>
                </a:effectLst>
              </a:rPr>
              <a:t>Dra. Ana Beatriz Barbosa Silva - Psiquiatra</a:t>
            </a:r>
            <a:endParaRPr lang="pt-B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811944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9151" y="1132889"/>
            <a:ext cx="7444295" cy="2942823"/>
          </a:xfrm>
        </p:spPr>
      </p:pic>
      <p:sp>
        <p:nvSpPr>
          <p:cNvPr id="5" name="CaixaDeTexto 4"/>
          <p:cNvSpPr txBox="1"/>
          <p:nvPr/>
        </p:nvSpPr>
        <p:spPr>
          <a:xfrm>
            <a:off x="0" y="141668"/>
            <a:ext cx="12192000" cy="707886"/>
          </a:xfrm>
          <a:prstGeom prst="rect">
            <a:avLst/>
          </a:prstGeom>
          <a:noFill/>
        </p:spPr>
        <p:txBody>
          <a:bodyPr wrap="square" rtlCol="0">
            <a:spAutoFit/>
          </a:bodyPr>
          <a:lstStyle>
            <a:defPPr>
              <a:defRPr lang="pt-BR"/>
            </a:defPPr>
            <a:lvl1pPr>
              <a:defRPr b="1">
                <a:effectLst>
                  <a:outerShdw blurRad="38100" dist="38100" dir="2700000" algn="tl">
                    <a:srgbClr val="000000">
                      <a:alpha val="43137"/>
                    </a:srgbClr>
                  </a:outerShdw>
                </a:effectLst>
              </a:defRPr>
            </a:lvl1pPr>
          </a:lstStyle>
          <a:p>
            <a:pPr algn="ctr"/>
            <a:r>
              <a:rPr lang="pt-BR" sz="4000" dirty="0"/>
              <a:t>Depressão e Espiritualidade - Justificativa</a:t>
            </a:r>
          </a:p>
        </p:txBody>
      </p:sp>
      <p:sp>
        <p:nvSpPr>
          <p:cNvPr id="6" name="CaixaDeTexto 5"/>
          <p:cNvSpPr txBox="1"/>
          <p:nvPr/>
        </p:nvSpPr>
        <p:spPr>
          <a:xfrm>
            <a:off x="1652787" y="4726547"/>
            <a:ext cx="8397025" cy="1200329"/>
          </a:xfrm>
          <a:prstGeom prst="rect">
            <a:avLst/>
          </a:prstGeom>
          <a:noFill/>
        </p:spPr>
        <p:txBody>
          <a:bodyPr wrap="square" rtlCol="0">
            <a:spAutoFit/>
          </a:bodyPr>
          <a:lstStyle/>
          <a:p>
            <a:pPr algn="just"/>
            <a:r>
              <a:rPr lang="pt-BR" sz="2400" dirty="0"/>
              <a:t>Cada religião é dotada de preceitos e ritos sistematicamente organizados para que esse caminho da transcendência seja facilitado por meio de determinadas práticas.</a:t>
            </a:r>
          </a:p>
        </p:txBody>
      </p:sp>
    </p:spTree>
    <p:extLst>
      <p:ext uri="{BB962C8B-B14F-4D97-AF65-F5344CB8AC3E}">
        <p14:creationId xmlns:p14="http://schemas.microsoft.com/office/powerpoint/2010/main" val="176958630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6" y="926827"/>
            <a:ext cx="4185634" cy="4533121"/>
          </a:xfrm>
          <a:prstGeom prst="rect">
            <a:avLst/>
          </a:prstGeom>
        </p:spPr>
      </p:pic>
      <p:sp>
        <p:nvSpPr>
          <p:cNvPr id="5" name="CaixaDeTexto 4"/>
          <p:cNvSpPr txBox="1"/>
          <p:nvPr/>
        </p:nvSpPr>
        <p:spPr>
          <a:xfrm>
            <a:off x="4572000" y="218941"/>
            <a:ext cx="7619999" cy="707886"/>
          </a:xfrm>
          <a:prstGeom prst="rect">
            <a:avLst/>
          </a:prstGeom>
          <a:noFill/>
        </p:spPr>
        <p:txBody>
          <a:bodyPr wrap="square" rtlCol="0">
            <a:spAutoFit/>
          </a:bodyPr>
          <a:lstStyle/>
          <a:p>
            <a:pPr algn="ctr"/>
            <a:r>
              <a:rPr lang="pt-BR" sz="4000" b="1" dirty="0">
                <a:effectLst>
                  <a:outerShdw blurRad="38100" dist="38100" dir="2700000" algn="tl">
                    <a:srgbClr val="000000">
                      <a:alpha val="43137"/>
                    </a:srgbClr>
                  </a:outerShdw>
                </a:effectLst>
              </a:rPr>
              <a:t>Três dimensões vitais: Tríades</a:t>
            </a:r>
          </a:p>
        </p:txBody>
      </p:sp>
      <p:sp>
        <p:nvSpPr>
          <p:cNvPr id="6" name="CaixaDeTexto 5"/>
          <p:cNvSpPr txBox="1"/>
          <p:nvPr/>
        </p:nvSpPr>
        <p:spPr>
          <a:xfrm>
            <a:off x="5074276" y="1429555"/>
            <a:ext cx="6980349" cy="3539430"/>
          </a:xfrm>
          <a:prstGeom prst="rect">
            <a:avLst/>
          </a:prstGeom>
          <a:noFill/>
        </p:spPr>
        <p:txBody>
          <a:bodyPr wrap="square" rtlCol="0">
            <a:spAutoFit/>
          </a:bodyPr>
          <a:lstStyle/>
          <a:p>
            <a:pPr marL="285750" indent="-285750" algn="just">
              <a:buFont typeface="Arial" panose="020B0604020202020204" pitchFamily="34" charset="0"/>
              <a:buChar char="•"/>
            </a:pPr>
            <a:r>
              <a:rPr lang="pt-BR" sz="2800" dirty="0" smtClean="0"/>
              <a:t>Corpo</a:t>
            </a:r>
            <a:endParaRPr lang="pt-BR" sz="2800" dirty="0"/>
          </a:p>
          <a:p>
            <a:pPr marL="285750" indent="-285750" algn="just">
              <a:buFont typeface="Arial" panose="020B0604020202020204" pitchFamily="34" charset="0"/>
              <a:buChar char="•"/>
            </a:pPr>
            <a:r>
              <a:rPr lang="pt-BR" sz="2800" dirty="0"/>
              <a:t>Mente (especialista, ciência) – alma (princípio da vida, principio espiritual do homem concebido como separado do corpo) e </a:t>
            </a:r>
            <a:r>
              <a:rPr lang="pt-BR" sz="2800" dirty="0" smtClean="0"/>
              <a:t>imortal</a:t>
            </a:r>
            <a:endParaRPr lang="pt-BR" sz="2800" dirty="0"/>
          </a:p>
          <a:p>
            <a:pPr marL="285750" indent="-285750" algn="just">
              <a:buFont typeface="Arial" panose="020B0604020202020204" pitchFamily="34" charset="0"/>
              <a:buChar char="•"/>
            </a:pPr>
            <a:r>
              <a:rPr lang="pt-BR" sz="2800" dirty="0"/>
              <a:t>Espirito – Sede ou conjunto das faculdades psíquicas, intelectual, sede dos sentimentos, dos afetos, paixões</a:t>
            </a:r>
          </a:p>
        </p:txBody>
      </p:sp>
    </p:spTree>
    <p:extLst>
      <p:ext uri="{BB962C8B-B14F-4D97-AF65-F5344CB8AC3E}">
        <p14:creationId xmlns:p14="http://schemas.microsoft.com/office/powerpoint/2010/main" val="362596534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46254" cy="6858000"/>
          </a:xfrm>
          <a:prstGeom prst="rect">
            <a:avLst/>
          </a:prstGeom>
        </p:spPr>
      </p:pic>
      <p:sp>
        <p:nvSpPr>
          <p:cNvPr id="5" name="CaixaDeTexto 4"/>
          <p:cNvSpPr txBox="1"/>
          <p:nvPr/>
        </p:nvSpPr>
        <p:spPr>
          <a:xfrm>
            <a:off x="6246254" y="528034"/>
            <a:ext cx="5945746" cy="707886"/>
          </a:xfrm>
          <a:prstGeom prst="rect">
            <a:avLst/>
          </a:prstGeom>
          <a:noFill/>
        </p:spPr>
        <p:txBody>
          <a:bodyPr wrap="square" rtlCol="0">
            <a:spAutoFit/>
          </a:bodyPr>
          <a:lstStyle/>
          <a:p>
            <a:pPr algn="ctr"/>
            <a:r>
              <a:rPr lang="pt-BR" sz="4000" b="1" dirty="0">
                <a:effectLst>
                  <a:outerShdw blurRad="38100" dist="38100" dir="2700000" algn="tl">
                    <a:srgbClr val="000000">
                      <a:alpha val="43137"/>
                    </a:srgbClr>
                  </a:outerShdw>
                </a:effectLst>
              </a:rPr>
              <a:t>CORPO: Dimensão física</a:t>
            </a:r>
          </a:p>
        </p:txBody>
      </p:sp>
      <p:sp>
        <p:nvSpPr>
          <p:cNvPr id="6" name="CaixaDeTexto 5"/>
          <p:cNvSpPr txBox="1"/>
          <p:nvPr/>
        </p:nvSpPr>
        <p:spPr>
          <a:xfrm>
            <a:off x="6800045" y="1519707"/>
            <a:ext cx="4997003" cy="2677656"/>
          </a:xfrm>
          <a:prstGeom prst="rect">
            <a:avLst/>
          </a:prstGeom>
          <a:noFill/>
        </p:spPr>
        <p:txBody>
          <a:bodyPr wrap="square" rtlCol="0">
            <a:spAutoFit/>
          </a:bodyPr>
          <a:lstStyle/>
          <a:p>
            <a:pPr algn="just"/>
            <a:r>
              <a:rPr lang="pt-BR" sz="2800" dirty="0"/>
              <a:t>Funções: respiração, digestão, circulação sanguina, equilíbrio, e manutenção de </a:t>
            </a:r>
            <a:r>
              <a:rPr lang="pt-BR" sz="2800" dirty="0" smtClean="0"/>
              <a:t>temperatura. O </a:t>
            </a:r>
            <a:r>
              <a:rPr lang="pt-BR" sz="2800" dirty="0"/>
              <a:t>corpo precisa de cuidado, sem esse cuidado ele se torna uma “ morada”, de várias </a:t>
            </a:r>
            <a:r>
              <a:rPr lang="pt-BR" sz="2800" dirty="0" smtClean="0"/>
              <a:t>situações.</a:t>
            </a:r>
            <a:endParaRPr lang="pt-BR" sz="2800" dirty="0"/>
          </a:p>
        </p:txBody>
      </p:sp>
    </p:spTree>
    <p:extLst>
      <p:ext uri="{BB962C8B-B14F-4D97-AF65-F5344CB8AC3E}">
        <p14:creationId xmlns:p14="http://schemas.microsoft.com/office/powerpoint/2010/main" val="90787823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8E8F5"/>
        </a:solidFill>
        <a:effectLst/>
      </p:bgPr>
    </p:bg>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56822"/>
            <a:ext cx="5988938" cy="5379244"/>
          </a:xfrm>
        </p:spPr>
      </p:pic>
      <p:sp>
        <p:nvSpPr>
          <p:cNvPr id="5" name="CaixaDeTexto 4"/>
          <p:cNvSpPr txBox="1"/>
          <p:nvPr/>
        </p:nvSpPr>
        <p:spPr>
          <a:xfrm>
            <a:off x="5331855" y="167427"/>
            <a:ext cx="6860145" cy="707886"/>
          </a:xfrm>
          <a:prstGeom prst="rect">
            <a:avLst/>
          </a:prstGeom>
          <a:noFill/>
        </p:spPr>
        <p:txBody>
          <a:bodyPr wrap="square" rtlCol="0">
            <a:spAutoFit/>
          </a:bodyPr>
          <a:lstStyle/>
          <a:p>
            <a:pPr algn="ctr"/>
            <a:r>
              <a:rPr lang="pt-BR" sz="4000" b="1" dirty="0">
                <a:effectLst>
                  <a:outerShdw blurRad="38100" dist="38100" dir="2700000" algn="tl">
                    <a:srgbClr val="000000">
                      <a:alpha val="43137"/>
                    </a:srgbClr>
                  </a:outerShdw>
                </a:effectLst>
              </a:rPr>
              <a:t>MENTE: dimensão mental</a:t>
            </a:r>
          </a:p>
        </p:txBody>
      </p:sp>
      <p:sp>
        <p:nvSpPr>
          <p:cNvPr id="6" name="CaixaDeTexto 5"/>
          <p:cNvSpPr txBox="1"/>
          <p:nvPr/>
        </p:nvSpPr>
        <p:spPr>
          <a:xfrm>
            <a:off x="5988939" y="1210614"/>
            <a:ext cx="5872504" cy="3416320"/>
          </a:xfrm>
          <a:prstGeom prst="rect">
            <a:avLst/>
          </a:prstGeom>
          <a:noFill/>
        </p:spPr>
        <p:txBody>
          <a:bodyPr wrap="square" rtlCol="0">
            <a:spAutoFit/>
          </a:bodyPr>
          <a:lstStyle/>
          <a:p>
            <a:pPr marL="285750" indent="-285750" algn="just">
              <a:buFont typeface="Arial" panose="020B0604020202020204" pitchFamily="34" charset="0"/>
              <a:buChar char="•"/>
            </a:pPr>
            <a:r>
              <a:rPr lang="pt-BR" sz="2400" dirty="0"/>
              <a:t>Funções: estrutura material na qual todos os processos mentais são processados para a constituição de nossas funções cognitivas é o cérebro</a:t>
            </a:r>
            <a:r>
              <a:rPr lang="pt-BR" sz="2400" dirty="0" smtClean="0"/>
              <a:t>.</a:t>
            </a:r>
            <a:endParaRPr lang="pt-BR" sz="2400" dirty="0"/>
          </a:p>
          <a:p>
            <a:pPr marL="285750" indent="-285750" algn="just">
              <a:buFont typeface="Arial" panose="020B0604020202020204" pitchFamily="34" charset="0"/>
              <a:buChar char="•"/>
            </a:pPr>
            <a:r>
              <a:rPr lang="pt-BR" sz="2400" dirty="0"/>
              <a:t>É no território cerebral que nossa dimensão mental atinge a plenitude, por meio do exercício de tarefas como: ler; compreender textos; reconhecer alguém; e lembrar seu nome.</a:t>
            </a:r>
          </a:p>
        </p:txBody>
      </p:sp>
    </p:spTree>
    <p:extLst>
      <p:ext uri="{BB962C8B-B14F-4D97-AF65-F5344CB8AC3E}">
        <p14:creationId xmlns:p14="http://schemas.microsoft.com/office/powerpoint/2010/main" val="31393315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24681" cy="6858001"/>
          </a:xfrm>
          <a:prstGeom prst="rect">
            <a:avLst/>
          </a:prstGeom>
        </p:spPr>
      </p:pic>
      <p:sp>
        <p:nvSpPr>
          <p:cNvPr id="5" name="CaixaDeTexto 4"/>
          <p:cNvSpPr txBox="1"/>
          <p:nvPr/>
        </p:nvSpPr>
        <p:spPr>
          <a:xfrm>
            <a:off x="0" y="0"/>
            <a:ext cx="6787166" cy="707886"/>
          </a:xfrm>
          <a:prstGeom prst="rect">
            <a:avLst/>
          </a:prstGeom>
          <a:noFill/>
        </p:spPr>
        <p:txBody>
          <a:bodyPr wrap="square" rtlCol="0">
            <a:spAutoFit/>
          </a:bodyPr>
          <a:lstStyle/>
          <a:p>
            <a:pPr algn="ctr"/>
            <a:r>
              <a:rPr lang="pt-BR" sz="4000" dirty="0"/>
              <a:t>Dimensão Espiritual: Imaterial</a:t>
            </a:r>
          </a:p>
        </p:txBody>
      </p:sp>
      <p:sp>
        <p:nvSpPr>
          <p:cNvPr id="6" name="CaixaDeTexto 5"/>
          <p:cNvSpPr txBox="1"/>
          <p:nvPr/>
        </p:nvSpPr>
        <p:spPr>
          <a:xfrm>
            <a:off x="334851" y="940158"/>
            <a:ext cx="6619741" cy="4401205"/>
          </a:xfrm>
          <a:prstGeom prst="rect">
            <a:avLst/>
          </a:prstGeom>
          <a:solidFill>
            <a:srgbClr val="EAEAEA">
              <a:alpha val="21176"/>
            </a:srgbClr>
          </a:solidFill>
          <a:ln>
            <a:noFill/>
          </a:ln>
        </p:spPr>
        <p:txBody>
          <a:bodyPr wrap="square" rtlCol="0">
            <a:spAutoFit/>
          </a:bodyPr>
          <a:lstStyle/>
          <a:p>
            <a:pPr algn="just"/>
            <a:r>
              <a:rPr lang="pt-BR" sz="2800" dirty="0"/>
              <a:t>É a parte constituinte de nossa existência:</a:t>
            </a:r>
          </a:p>
          <a:p>
            <a:pPr algn="just"/>
            <a:endParaRPr lang="pt-BR" sz="2800" dirty="0"/>
          </a:p>
          <a:p>
            <a:pPr marL="342900" indent="-342900" algn="just">
              <a:buFont typeface="+mj-lt"/>
              <a:buAutoNum type="arabicPeriod"/>
            </a:pPr>
            <a:r>
              <a:rPr lang="pt-BR" sz="2800" dirty="0"/>
              <a:t>Ela é uma espécie de luz, orientadora, capaz de apontar caminhos.</a:t>
            </a:r>
          </a:p>
          <a:p>
            <a:pPr marL="342900" indent="-342900" algn="just">
              <a:buFont typeface="+mj-lt"/>
              <a:buAutoNum type="arabicPeriod"/>
            </a:pPr>
            <a:r>
              <a:rPr lang="pt-BR" sz="2800" dirty="0"/>
              <a:t>É chamada de energia fortalecedora da esperança, e da certeza.</a:t>
            </a:r>
          </a:p>
          <a:p>
            <a:pPr marL="342900" indent="-342900" algn="just">
              <a:buFont typeface="+mj-lt"/>
              <a:buAutoNum type="arabicPeriod"/>
            </a:pPr>
            <a:r>
              <a:rPr lang="pt-BR" sz="2800" dirty="0"/>
              <a:t>A espiritualidade é considerada uma força maior que a luz do sol.</a:t>
            </a:r>
          </a:p>
          <a:p>
            <a:pPr marL="342900" indent="-342900" algn="just">
              <a:buFont typeface="+mj-lt"/>
              <a:buAutoNum type="arabicPeriod"/>
            </a:pPr>
            <a:r>
              <a:rPr lang="pt-BR" sz="2800" dirty="0"/>
              <a:t>A espiritualidade fortalece o espirito, imortal, invisível dentro de cada um.</a:t>
            </a:r>
          </a:p>
        </p:txBody>
      </p:sp>
    </p:spTree>
    <p:extLst>
      <p:ext uri="{BB962C8B-B14F-4D97-AF65-F5344CB8AC3E}">
        <p14:creationId xmlns:p14="http://schemas.microsoft.com/office/powerpoint/2010/main" val="130613894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aixaDeTexto 4"/>
          <p:cNvSpPr txBox="1"/>
          <p:nvPr/>
        </p:nvSpPr>
        <p:spPr>
          <a:xfrm>
            <a:off x="251138" y="2279561"/>
            <a:ext cx="4005330" cy="707886"/>
          </a:xfrm>
          <a:prstGeom prst="rect">
            <a:avLst/>
          </a:prstGeom>
          <a:noFill/>
        </p:spPr>
        <p:txBody>
          <a:bodyPr wrap="square" rtlCol="0">
            <a:spAutoFit/>
          </a:bodyPr>
          <a:lstStyle/>
          <a:p>
            <a:r>
              <a:rPr lang="pt-BR" sz="4000" b="1" dirty="0" smtClean="0">
                <a:solidFill>
                  <a:schemeClr val="bg1"/>
                </a:solidFill>
              </a:rPr>
              <a:t>O que é Estresse?</a:t>
            </a:r>
            <a:endParaRPr lang="pt-BR" sz="4000" b="1" dirty="0">
              <a:solidFill>
                <a:schemeClr val="bg1"/>
              </a:solidFill>
            </a:endParaRPr>
          </a:p>
        </p:txBody>
      </p:sp>
      <p:sp>
        <p:nvSpPr>
          <p:cNvPr id="7" name="CaixaDeTexto 6"/>
          <p:cNvSpPr txBox="1"/>
          <p:nvPr/>
        </p:nvSpPr>
        <p:spPr>
          <a:xfrm>
            <a:off x="251137" y="3290952"/>
            <a:ext cx="5119353" cy="1815882"/>
          </a:xfrm>
          <a:prstGeom prst="rect">
            <a:avLst/>
          </a:prstGeom>
          <a:solidFill>
            <a:srgbClr val="EAEAEA">
              <a:alpha val="23922"/>
            </a:srgbClr>
          </a:solidFill>
        </p:spPr>
        <p:txBody>
          <a:bodyPr wrap="square" rtlCol="0">
            <a:spAutoFit/>
          </a:bodyPr>
          <a:lstStyle/>
          <a:p>
            <a:pPr algn="just"/>
            <a:r>
              <a:rPr lang="pt-BR" sz="2800" dirty="0" smtClean="0">
                <a:solidFill>
                  <a:schemeClr val="bg1">
                    <a:lumMod val="95000"/>
                  </a:schemeClr>
                </a:solidFill>
              </a:rPr>
              <a:t>É </a:t>
            </a:r>
            <a:r>
              <a:rPr lang="pt-BR" sz="2800" dirty="0" smtClean="0">
                <a:solidFill>
                  <a:schemeClr val="bg1">
                    <a:lumMod val="95000"/>
                  </a:schemeClr>
                </a:solidFill>
              </a:rPr>
              <a:t>um conjunto </a:t>
            </a:r>
            <a:r>
              <a:rPr lang="pt-BR" sz="2800" dirty="0" smtClean="0">
                <a:solidFill>
                  <a:schemeClr val="bg1">
                    <a:lumMod val="95000"/>
                  </a:schemeClr>
                </a:solidFill>
              </a:rPr>
              <a:t>de reações do </a:t>
            </a:r>
            <a:r>
              <a:rPr lang="pt-BR" sz="2800" dirty="0" smtClean="0">
                <a:solidFill>
                  <a:schemeClr val="bg1">
                    <a:lumMod val="95000"/>
                  </a:schemeClr>
                </a:solidFill>
              </a:rPr>
              <a:t>organismo a agressões </a:t>
            </a:r>
            <a:r>
              <a:rPr lang="pt-BR" sz="2800" dirty="0" smtClean="0">
                <a:solidFill>
                  <a:schemeClr val="bg1">
                    <a:lumMod val="95000"/>
                  </a:schemeClr>
                </a:solidFill>
              </a:rPr>
              <a:t>de origens diversas, capazes de perturbar lhe o equilíbrio </a:t>
            </a:r>
            <a:r>
              <a:rPr lang="pt-BR" sz="2800" dirty="0" smtClean="0">
                <a:solidFill>
                  <a:schemeClr val="bg1">
                    <a:lumMod val="95000"/>
                  </a:schemeClr>
                </a:solidFill>
              </a:rPr>
              <a:t>interno.</a:t>
            </a:r>
            <a:endParaRPr lang="pt-BR" sz="2800" dirty="0">
              <a:solidFill>
                <a:schemeClr val="bg1">
                  <a:lumMod val="95000"/>
                </a:schemeClr>
              </a:solidFill>
            </a:endParaRPr>
          </a:p>
        </p:txBody>
      </p:sp>
    </p:spTree>
    <p:extLst>
      <p:ext uri="{BB962C8B-B14F-4D97-AF65-F5344CB8AC3E}">
        <p14:creationId xmlns:p14="http://schemas.microsoft.com/office/powerpoint/2010/main" val="251393612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 y="-2"/>
            <a:ext cx="12195132" cy="6858002"/>
          </a:xfrm>
          <a:prstGeom prst="rect">
            <a:avLst/>
          </a:prstGeom>
        </p:spPr>
      </p:pic>
    </p:spTree>
    <p:extLst>
      <p:ext uri="{BB962C8B-B14F-4D97-AF65-F5344CB8AC3E}">
        <p14:creationId xmlns:p14="http://schemas.microsoft.com/office/powerpoint/2010/main" val="162195222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FDFDE"/>
        </a:solid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3624" y="692709"/>
            <a:ext cx="4818376" cy="4818376"/>
          </a:xfrm>
          <a:prstGeom prst="rect">
            <a:avLst/>
          </a:prstGeom>
        </p:spPr>
      </p:pic>
      <p:sp>
        <p:nvSpPr>
          <p:cNvPr id="5" name="CaixaDeTexto 4"/>
          <p:cNvSpPr txBox="1"/>
          <p:nvPr/>
        </p:nvSpPr>
        <p:spPr>
          <a:xfrm>
            <a:off x="1" y="141668"/>
            <a:ext cx="12192000" cy="461665"/>
          </a:xfrm>
          <a:prstGeom prst="rect">
            <a:avLst/>
          </a:prstGeom>
          <a:noFill/>
        </p:spPr>
        <p:txBody>
          <a:bodyPr wrap="square" rtlCol="0">
            <a:spAutoFit/>
          </a:bodyPr>
          <a:lstStyle/>
          <a:p>
            <a:pPr algn="ctr"/>
            <a:r>
              <a:rPr lang="pt-BR" sz="2400" b="1" dirty="0">
                <a:effectLst>
                  <a:outerShdw blurRad="38100" dist="38100" dir="2700000" algn="tl">
                    <a:srgbClr val="000000">
                      <a:alpha val="43137"/>
                    </a:srgbClr>
                  </a:outerShdw>
                </a:effectLst>
              </a:rPr>
              <a:t>Estratégias Complementares e Fundamentais na Recuperação da Depressão - Parte 1</a:t>
            </a:r>
          </a:p>
        </p:txBody>
      </p:sp>
      <p:sp>
        <p:nvSpPr>
          <p:cNvPr id="6" name="CaixaDeTexto 5"/>
          <p:cNvSpPr txBox="1"/>
          <p:nvPr/>
        </p:nvSpPr>
        <p:spPr>
          <a:xfrm>
            <a:off x="167425" y="1043189"/>
            <a:ext cx="7206199" cy="5016758"/>
          </a:xfrm>
          <a:prstGeom prst="rect">
            <a:avLst/>
          </a:prstGeom>
          <a:noFill/>
        </p:spPr>
        <p:txBody>
          <a:bodyPr wrap="square" rtlCol="0">
            <a:spAutoFit/>
          </a:bodyPr>
          <a:lstStyle/>
          <a:p>
            <a:pPr algn="just"/>
            <a:r>
              <a:rPr lang="pt-BR" sz="2000" dirty="0" smtClean="0"/>
              <a:t>1. Durante </a:t>
            </a:r>
            <a:r>
              <a:rPr lang="pt-BR" sz="2000" dirty="0"/>
              <a:t>muitos anos: houve uma guerra entre profissionais de saúde mental quanto á melhor e mais eficaz forma de abordar o tratamento da depressão</a:t>
            </a:r>
            <a:r>
              <a:rPr lang="pt-BR" sz="2000" dirty="0" smtClean="0"/>
              <a:t>.</a:t>
            </a:r>
          </a:p>
          <a:p>
            <a:pPr algn="just"/>
            <a:endParaRPr lang="pt-BR" sz="2000" dirty="0"/>
          </a:p>
          <a:p>
            <a:pPr algn="just"/>
            <a:r>
              <a:rPr lang="pt-BR" sz="2000" dirty="0"/>
              <a:t>2. De um lado, os psiquiatras defendiam as soluções medicamentosas e nelas apostavam todas as suas fichas; do outro lado, os psicólogos, terapeutas, tendiam a rejeitar os antidepressivos e outras medicações sob o argumento simplista de que eles podiam mascarar as verdadeiras causas da depressão.</a:t>
            </a:r>
          </a:p>
          <a:p>
            <a:pPr algn="just"/>
            <a:endParaRPr lang="pt-BR" sz="2000" dirty="0"/>
          </a:p>
          <a:p>
            <a:pPr algn="just"/>
            <a:r>
              <a:rPr lang="pt-BR" sz="2000" dirty="0"/>
              <a:t>3. Essa divisão, quanto a forma de tratar a depressão causou muito sofrimento aos pacientes e preconceitos relacionados á doença depressiva, além de suicídios que poderiam ter sido evitado.</a:t>
            </a:r>
          </a:p>
          <a:p>
            <a:pPr algn="just"/>
            <a:endParaRPr lang="pt-BR" sz="2000" dirty="0"/>
          </a:p>
          <a:p>
            <a:pPr algn="just"/>
            <a:r>
              <a:rPr lang="pt-BR" sz="2000" dirty="0"/>
              <a:t>4. Tais visões fragmentadas, infelizmente, ainda ecoam em nossos dias.</a:t>
            </a:r>
          </a:p>
        </p:txBody>
      </p:sp>
    </p:spTree>
    <p:extLst>
      <p:ext uri="{BB962C8B-B14F-4D97-AF65-F5344CB8AC3E}">
        <p14:creationId xmlns:p14="http://schemas.microsoft.com/office/powerpoint/2010/main" val="228922122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FDFDE"/>
        </a:solid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3624" y="692709"/>
            <a:ext cx="4818376" cy="4818376"/>
          </a:xfrm>
          <a:prstGeom prst="rect">
            <a:avLst/>
          </a:prstGeom>
        </p:spPr>
      </p:pic>
      <p:sp>
        <p:nvSpPr>
          <p:cNvPr id="5" name="CaixaDeTexto 4"/>
          <p:cNvSpPr txBox="1"/>
          <p:nvPr/>
        </p:nvSpPr>
        <p:spPr>
          <a:xfrm>
            <a:off x="1" y="141668"/>
            <a:ext cx="12192000" cy="461665"/>
          </a:xfrm>
          <a:prstGeom prst="rect">
            <a:avLst/>
          </a:prstGeom>
          <a:noFill/>
        </p:spPr>
        <p:txBody>
          <a:bodyPr wrap="square" rtlCol="0">
            <a:spAutoFit/>
          </a:bodyPr>
          <a:lstStyle/>
          <a:p>
            <a:pPr algn="ctr"/>
            <a:r>
              <a:rPr lang="pt-BR" sz="2400" b="1" dirty="0">
                <a:effectLst>
                  <a:outerShdw blurRad="38100" dist="38100" dir="2700000" algn="tl">
                    <a:srgbClr val="000000">
                      <a:alpha val="43137"/>
                    </a:srgbClr>
                  </a:outerShdw>
                </a:effectLst>
              </a:rPr>
              <a:t>Estratégias Complementares e Fundamentais na Recuperação da Depressão - Parte </a:t>
            </a:r>
            <a:r>
              <a:rPr lang="pt-BR" sz="2400" b="1" dirty="0" smtClean="0">
                <a:effectLst>
                  <a:outerShdw blurRad="38100" dist="38100" dir="2700000" algn="tl">
                    <a:srgbClr val="000000">
                      <a:alpha val="43137"/>
                    </a:srgbClr>
                  </a:outerShdw>
                </a:effectLst>
              </a:rPr>
              <a:t>2</a:t>
            </a:r>
            <a:endParaRPr lang="pt-BR" sz="2400" b="1" dirty="0">
              <a:effectLst>
                <a:outerShdw blurRad="38100" dist="38100" dir="2700000" algn="tl">
                  <a:srgbClr val="000000">
                    <a:alpha val="43137"/>
                  </a:srgbClr>
                </a:outerShdw>
              </a:effectLst>
            </a:endParaRPr>
          </a:p>
        </p:txBody>
      </p:sp>
      <p:sp>
        <p:nvSpPr>
          <p:cNvPr id="6" name="CaixaDeTexto 5"/>
          <p:cNvSpPr txBox="1"/>
          <p:nvPr/>
        </p:nvSpPr>
        <p:spPr>
          <a:xfrm>
            <a:off x="167425" y="1043189"/>
            <a:ext cx="7206199" cy="5632311"/>
          </a:xfrm>
          <a:prstGeom prst="rect">
            <a:avLst/>
          </a:prstGeom>
          <a:noFill/>
        </p:spPr>
        <p:txBody>
          <a:bodyPr wrap="square" rtlCol="0">
            <a:spAutoFit/>
          </a:bodyPr>
          <a:lstStyle/>
          <a:p>
            <a:pPr algn="just"/>
            <a:r>
              <a:rPr lang="pt-BR" sz="2000" dirty="0"/>
              <a:t>5. Por conta dessas divergências, alimentadas em parte por ignorância e vaidade pessoal, muitos pacientes se recusam a buscar ajuda médica e/ou utilizar medicamentos adequados, por julgarem que assim demonstrarão que são fracos, covardes ou defeituosos em seu equilíbrio cerebral.</a:t>
            </a:r>
          </a:p>
          <a:p>
            <a:pPr algn="just"/>
            <a:endParaRPr lang="pt-BR" sz="2000" dirty="0"/>
          </a:p>
          <a:p>
            <a:pPr algn="just"/>
            <a:r>
              <a:rPr lang="pt-BR" sz="2000" dirty="0"/>
              <a:t>6. Hoje em dia, graças ao bom senso e aos resultados de diversos estudos e pesquisas ao redor do mundo, prevalece a certeza de que o trabalho em conjunto de médicos e terapeutas beneficia a recuperação (</a:t>
            </a:r>
            <a:r>
              <a:rPr lang="pt-BR" sz="2000" dirty="0" smtClean="0"/>
              <a:t>multidisciplinar</a:t>
            </a:r>
            <a:r>
              <a:rPr lang="pt-BR" sz="2000" dirty="0"/>
              <a:t>), e a prevenção de novos episódios depressivos.</a:t>
            </a:r>
          </a:p>
          <a:p>
            <a:pPr algn="just"/>
            <a:endParaRPr lang="pt-BR" sz="2000" dirty="0"/>
          </a:p>
          <a:p>
            <a:pPr algn="just"/>
            <a:r>
              <a:rPr lang="pt-BR" sz="2000" dirty="0"/>
              <a:t>7. A união de Psiquiatra e Psicólogos, e terapeutas em geral certamente foi um enorme avanço na história do tratamento.</a:t>
            </a:r>
          </a:p>
          <a:p>
            <a:pPr algn="just"/>
            <a:endParaRPr lang="pt-BR" sz="2000" dirty="0"/>
          </a:p>
          <a:p>
            <a:pPr algn="just"/>
            <a:r>
              <a:rPr lang="pt-BR" sz="2000" dirty="0"/>
              <a:t>8. Essa nova forma de encarar a depressão nos desperta para a importância de cuidarmos de todas as nossas dimensões: corpo, mente e espírito.</a:t>
            </a:r>
          </a:p>
        </p:txBody>
      </p:sp>
    </p:spTree>
    <p:extLst>
      <p:ext uri="{BB962C8B-B14F-4D97-AF65-F5344CB8AC3E}">
        <p14:creationId xmlns:p14="http://schemas.microsoft.com/office/powerpoint/2010/main" val="160522826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CD0F5"/>
        </a:solidFill>
        <a:effectLst/>
      </p:bgPr>
    </p:bg>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1653" y="946469"/>
            <a:ext cx="6206286" cy="3536638"/>
          </a:xfrm>
        </p:spPr>
      </p:pic>
      <p:sp>
        <p:nvSpPr>
          <p:cNvPr id="5" name="CaixaDeTexto 4"/>
          <p:cNvSpPr txBox="1"/>
          <p:nvPr/>
        </p:nvSpPr>
        <p:spPr>
          <a:xfrm>
            <a:off x="2391509" y="128789"/>
            <a:ext cx="6886574" cy="707886"/>
          </a:xfrm>
          <a:prstGeom prst="rect">
            <a:avLst/>
          </a:prstGeom>
          <a:noFill/>
        </p:spPr>
        <p:txBody>
          <a:bodyPr wrap="square" rtlCol="0">
            <a:spAutoFit/>
          </a:bodyPr>
          <a:lstStyle/>
          <a:p>
            <a:pPr algn="ctr"/>
            <a:r>
              <a:rPr lang="pt-BR" sz="4000" dirty="0" smtClean="0"/>
              <a:t>Vida Saudável</a:t>
            </a:r>
            <a:endParaRPr lang="pt-BR" sz="4000" dirty="0"/>
          </a:p>
        </p:txBody>
      </p:sp>
      <p:sp>
        <p:nvSpPr>
          <p:cNvPr id="6" name="CaixaDeTexto 5"/>
          <p:cNvSpPr txBox="1"/>
          <p:nvPr/>
        </p:nvSpPr>
        <p:spPr>
          <a:xfrm>
            <a:off x="154546" y="4592902"/>
            <a:ext cx="11887199" cy="2308324"/>
          </a:xfrm>
          <a:prstGeom prst="rect">
            <a:avLst/>
          </a:prstGeom>
          <a:noFill/>
        </p:spPr>
        <p:txBody>
          <a:bodyPr wrap="square" rtlCol="0">
            <a:spAutoFit/>
          </a:bodyPr>
          <a:lstStyle/>
          <a:p>
            <a:pPr algn="just"/>
            <a:r>
              <a:rPr lang="pt-BR" sz="2400" dirty="0"/>
              <a:t>Ser saudável e minimamente equilibrado é uma tarefa árdua, que exige de cada um de nós bem mais do que seguir um mero tratamento convencional.</a:t>
            </a:r>
          </a:p>
          <a:p>
            <a:pPr algn="just"/>
            <a:endParaRPr lang="pt-BR" sz="2400" dirty="0"/>
          </a:p>
          <a:p>
            <a:pPr algn="just"/>
            <a:r>
              <a:rPr lang="pt-BR" sz="2400" dirty="0"/>
              <a:t>As estratégias tridimensionais para a vida saudável são: ter uma alimentação adequada, praticar atividades físicas com regularidade e cuidar dos aspectos emocionais e espirituais durante toda a nossa existência</a:t>
            </a:r>
          </a:p>
        </p:txBody>
      </p:sp>
    </p:spTree>
    <p:extLst>
      <p:ext uri="{BB962C8B-B14F-4D97-AF65-F5344CB8AC3E}">
        <p14:creationId xmlns:p14="http://schemas.microsoft.com/office/powerpoint/2010/main" val="407939010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958" y="-28444"/>
            <a:ext cx="5243804" cy="6886444"/>
          </a:xfrm>
          <a:prstGeom prst="rect">
            <a:avLst/>
          </a:prstGeom>
        </p:spPr>
      </p:pic>
    </p:spTree>
    <p:extLst>
      <p:ext uri="{BB962C8B-B14F-4D97-AF65-F5344CB8AC3E}">
        <p14:creationId xmlns:p14="http://schemas.microsoft.com/office/powerpoint/2010/main" val="43304025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784" y="0"/>
            <a:ext cx="6812431" cy="6857999"/>
          </a:xfrm>
          <a:prstGeom prst="rect">
            <a:avLst/>
          </a:prstGeom>
        </p:spPr>
      </p:pic>
    </p:spTree>
    <p:extLst>
      <p:ext uri="{BB962C8B-B14F-4D97-AF65-F5344CB8AC3E}">
        <p14:creationId xmlns:p14="http://schemas.microsoft.com/office/powerpoint/2010/main" val="5574512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aixaDeTexto 4"/>
          <p:cNvSpPr txBox="1"/>
          <p:nvPr/>
        </p:nvSpPr>
        <p:spPr>
          <a:xfrm>
            <a:off x="3580328" y="5717910"/>
            <a:ext cx="7340957" cy="830997"/>
          </a:xfrm>
          <a:prstGeom prst="rect">
            <a:avLst/>
          </a:prstGeom>
          <a:noFill/>
        </p:spPr>
        <p:txBody>
          <a:bodyPr wrap="square" rtlCol="0">
            <a:spAutoFit/>
          </a:bodyPr>
          <a:lstStyle/>
          <a:p>
            <a:pPr algn="ctr"/>
            <a:r>
              <a:rPr lang="pt-BR" sz="2400" dirty="0" smtClean="0">
                <a:solidFill>
                  <a:srgbClr val="FFFF00"/>
                </a:solidFill>
              </a:rPr>
              <a:t>Organização Mundial de Saúde – Estima que 90% da População Mundial </a:t>
            </a:r>
            <a:r>
              <a:rPr lang="pt-BR" sz="2400" dirty="0" smtClean="0">
                <a:solidFill>
                  <a:srgbClr val="FFFF00"/>
                </a:solidFill>
              </a:rPr>
              <a:t>sofre </a:t>
            </a:r>
            <a:r>
              <a:rPr lang="pt-BR" sz="2400" dirty="0" smtClean="0">
                <a:solidFill>
                  <a:srgbClr val="FFFF00"/>
                </a:solidFill>
              </a:rPr>
              <a:t>com estresse. (OMS - 2020).</a:t>
            </a:r>
            <a:endParaRPr lang="pt-BR" sz="2400" dirty="0">
              <a:solidFill>
                <a:srgbClr val="FFFF00"/>
              </a:solidFill>
            </a:endParaRPr>
          </a:p>
        </p:txBody>
      </p:sp>
    </p:spTree>
    <p:extLst>
      <p:ext uri="{BB962C8B-B14F-4D97-AF65-F5344CB8AC3E}">
        <p14:creationId xmlns:p14="http://schemas.microsoft.com/office/powerpoint/2010/main" val="343885451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84751" cy="6858000"/>
          </a:xfrm>
        </p:spPr>
      </p:pic>
      <p:sp>
        <p:nvSpPr>
          <p:cNvPr id="2" name="Título 1"/>
          <p:cNvSpPr>
            <a:spLocks noGrp="1"/>
          </p:cNvSpPr>
          <p:nvPr>
            <p:ph type="title"/>
          </p:nvPr>
        </p:nvSpPr>
        <p:spPr>
          <a:xfrm>
            <a:off x="6506240" y="472337"/>
            <a:ext cx="5678510" cy="716700"/>
          </a:xfrm>
        </p:spPr>
        <p:txBody>
          <a:bodyPr>
            <a:normAutofit fontScale="90000"/>
          </a:bodyPr>
          <a:lstStyle/>
          <a:p>
            <a:pPr algn="ctr"/>
            <a:r>
              <a:rPr lang="pt-BR" sz="3600" b="1" dirty="0" smtClean="0">
                <a:solidFill>
                  <a:schemeClr val="bg1"/>
                </a:solidFill>
                <a:latin typeface="+mn-lt"/>
              </a:rPr>
              <a:t>Países </a:t>
            </a:r>
            <a:r>
              <a:rPr lang="pt-BR" sz="3600" b="1" dirty="0" smtClean="0">
                <a:solidFill>
                  <a:srgbClr val="FFFF00"/>
                </a:solidFill>
                <a:latin typeface="+mn-lt"/>
              </a:rPr>
              <a:t>mais</a:t>
            </a:r>
            <a:r>
              <a:rPr lang="pt-BR" sz="3600" b="1" dirty="0" smtClean="0">
                <a:solidFill>
                  <a:srgbClr val="FFC000"/>
                </a:solidFill>
                <a:latin typeface="+mn-lt"/>
              </a:rPr>
              <a:t> </a:t>
            </a:r>
            <a:r>
              <a:rPr lang="pt-BR" sz="5800" b="1" dirty="0" smtClean="0">
                <a:solidFill>
                  <a:srgbClr val="FFC000"/>
                </a:solidFill>
                <a:effectLst>
                  <a:outerShdw blurRad="38100" dist="38100" dir="2700000" algn="tl">
                    <a:srgbClr val="000000">
                      <a:alpha val="43137"/>
                    </a:srgbClr>
                  </a:outerShdw>
                </a:effectLst>
                <a:latin typeface="Bradley Hand ITC" panose="03070402050302030203" pitchFamily="66" charset="0"/>
              </a:rPr>
              <a:t>Estressados</a:t>
            </a:r>
            <a:endParaRPr lang="pt-BR" sz="5800" b="1" dirty="0">
              <a:solidFill>
                <a:srgbClr val="FFC000"/>
              </a:solidFill>
              <a:effectLst>
                <a:outerShdw blurRad="38100" dist="38100" dir="2700000" algn="tl">
                  <a:srgbClr val="000000">
                    <a:alpha val="43137"/>
                  </a:srgbClr>
                </a:outerShdw>
              </a:effectLst>
              <a:latin typeface="Bradley Hand ITC" panose="03070402050302030203" pitchFamily="66" charset="0"/>
            </a:endParaRPr>
          </a:p>
        </p:txBody>
      </p:sp>
      <p:sp>
        <p:nvSpPr>
          <p:cNvPr id="5" name="CaixaDeTexto 4"/>
          <p:cNvSpPr txBox="1"/>
          <p:nvPr/>
        </p:nvSpPr>
        <p:spPr>
          <a:xfrm>
            <a:off x="7714445" y="1661374"/>
            <a:ext cx="3721994" cy="3231654"/>
          </a:xfrm>
          <a:prstGeom prst="rect">
            <a:avLst/>
          </a:prstGeom>
          <a:noFill/>
        </p:spPr>
        <p:txBody>
          <a:bodyPr wrap="square" rtlCol="0">
            <a:spAutoFit/>
          </a:bodyPr>
          <a:lstStyle/>
          <a:p>
            <a:pPr marL="342900" indent="-342900">
              <a:buAutoNum type="arabicPeriod"/>
            </a:pPr>
            <a:r>
              <a:rPr lang="pt-BR" sz="3600" dirty="0" smtClean="0">
                <a:solidFill>
                  <a:srgbClr val="FFFF00"/>
                </a:solidFill>
              </a:rPr>
              <a:t> Japão</a:t>
            </a:r>
            <a:endParaRPr lang="pt-BR" sz="3600" dirty="0">
              <a:solidFill>
                <a:srgbClr val="FFFF00"/>
              </a:solidFill>
            </a:endParaRPr>
          </a:p>
          <a:p>
            <a:pPr marL="342900" indent="-342900">
              <a:buAutoNum type="arabicPeriod"/>
            </a:pPr>
            <a:r>
              <a:rPr lang="pt-BR" sz="6000" b="1" dirty="0" smtClean="0">
                <a:solidFill>
                  <a:srgbClr val="00B050"/>
                </a:solidFill>
              </a:rPr>
              <a:t> Brasil</a:t>
            </a:r>
            <a:endParaRPr lang="pt-BR" sz="6000" b="1" dirty="0">
              <a:solidFill>
                <a:srgbClr val="00B050"/>
              </a:solidFill>
            </a:endParaRPr>
          </a:p>
          <a:p>
            <a:pPr marL="342900" indent="-342900">
              <a:buAutoNum type="arabicPeriod"/>
            </a:pPr>
            <a:r>
              <a:rPr lang="pt-BR" sz="3600" dirty="0" smtClean="0">
                <a:solidFill>
                  <a:srgbClr val="FFFF00"/>
                </a:solidFill>
              </a:rPr>
              <a:t> China</a:t>
            </a:r>
            <a:endParaRPr lang="pt-BR" sz="3600" dirty="0">
              <a:solidFill>
                <a:srgbClr val="FFFF00"/>
              </a:solidFill>
            </a:endParaRPr>
          </a:p>
          <a:p>
            <a:pPr marL="342900" indent="-342900">
              <a:buAutoNum type="arabicPeriod"/>
            </a:pPr>
            <a:r>
              <a:rPr lang="pt-BR" sz="3600" dirty="0" smtClean="0">
                <a:solidFill>
                  <a:srgbClr val="FFFF00"/>
                </a:solidFill>
              </a:rPr>
              <a:t> Estados </a:t>
            </a:r>
            <a:r>
              <a:rPr lang="pt-BR" sz="3600" dirty="0">
                <a:solidFill>
                  <a:srgbClr val="FFFF00"/>
                </a:solidFill>
              </a:rPr>
              <a:t>Unidos</a:t>
            </a:r>
          </a:p>
          <a:p>
            <a:pPr marL="342900" indent="-342900">
              <a:buAutoNum type="arabicPeriod"/>
            </a:pPr>
            <a:r>
              <a:rPr lang="pt-BR" sz="3600" dirty="0" smtClean="0">
                <a:solidFill>
                  <a:srgbClr val="FFFF00"/>
                </a:solidFill>
              </a:rPr>
              <a:t> Alemanha</a:t>
            </a:r>
            <a:endParaRPr lang="pt-BR" sz="3600" dirty="0">
              <a:solidFill>
                <a:srgbClr val="FFFF00"/>
              </a:solidFill>
            </a:endParaRPr>
          </a:p>
        </p:txBody>
      </p:sp>
      <p:sp>
        <p:nvSpPr>
          <p:cNvPr id="3" name="CaixaDeTexto 2"/>
          <p:cNvSpPr txBox="1"/>
          <p:nvPr/>
        </p:nvSpPr>
        <p:spPr>
          <a:xfrm>
            <a:off x="7967455" y="6292644"/>
            <a:ext cx="2756079" cy="400110"/>
          </a:xfrm>
          <a:prstGeom prst="rect">
            <a:avLst/>
          </a:prstGeom>
          <a:noFill/>
        </p:spPr>
        <p:txBody>
          <a:bodyPr wrap="square" rtlCol="0">
            <a:spAutoFit/>
          </a:bodyPr>
          <a:lstStyle/>
          <a:p>
            <a:pPr algn="ctr"/>
            <a:r>
              <a:rPr lang="pt-BR" sz="2000" b="1" dirty="0" smtClean="0">
                <a:solidFill>
                  <a:schemeClr val="bg1"/>
                </a:solidFill>
              </a:rPr>
              <a:t>Fonte: </a:t>
            </a:r>
            <a:r>
              <a:rPr lang="pt-BR" sz="2000" b="1" dirty="0" err="1" smtClean="0">
                <a:solidFill>
                  <a:schemeClr val="bg1"/>
                </a:solidFill>
              </a:rPr>
              <a:t>Isma</a:t>
            </a:r>
            <a:r>
              <a:rPr lang="pt-BR" sz="2000" b="1" dirty="0">
                <a:solidFill>
                  <a:schemeClr val="bg1"/>
                </a:solidFill>
              </a:rPr>
              <a:t> </a:t>
            </a:r>
            <a:r>
              <a:rPr lang="pt-BR" sz="2000" b="1" dirty="0" smtClean="0">
                <a:solidFill>
                  <a:schemeClr val="bg1"/>
                </a:solidFill>
              </a:rPr>
              <a:t>Brasil - 2017</a:t>
            </a:r>
            <a:endParaRPr lang="pt-BR" sz="2000" b="1" dirty="0">
              <a:solidFill>
                <a:schemeClr val="bg1"/>
              </a:solidFill>
            </a:endParaRPr>
          </a:p>
        </p:txBody>
      </p:sp>
    </p:spTree>
    <p:extLst>
      <p:ext uri="{BB962C8B-B14F-4D97-AF65-F5344CB8AC3E}">
        <p14:creationId xmlns:p14="http://schemas.microsoft.com/office/powerpoint/2010/main" val="147107356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50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1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50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1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50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1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1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50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1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1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72167"/>
          </a:xfrm>
        </p:spPr>
      </p:pic>
      <p:sp>
        <p:nvSpPr>
          <p:cNvPr id="5" name="CaixaDeTexto 4"/>
          <p:cNvSpPr txBox="1"/>
          <p:nvPr/>
        </p:nvSpPr>
        <p:spPr>
          <a:xfrm>
            <a:off x="7328079" y="160010"/>
            <a:ext cx="2781836" cy="707886"/>
          </a:xfrm>
          <a:prstGeom prst="rect">
            <a:avLst/>
          </a:prstGeom>
          <a:solidFill>
            <a:srgbClr val="EAEAEA">
              <a:alpha val="21176"/>
            </a:srgbClr>
          </a:solidFill>
        </p:spPr>
        <p:txBody>
          <a:bodyPr wrap="square" rtlCol="0">
            <a:spAutoFit/>
          </a:bodyPr>
          <a:lstStyle/>
          <a:p>
            <a:pPr algn="ctr"/>
            <a:r>
              <a:rPr lang="pt-BR" sz="4000" b="1" dirty="0" smtClean="0">
                <a:effectLst>
                  <a:outerShdw blurRad="38100" dist="38100" dir="2700000" algn="tl">
                    <a:srgbClr val="000000">
                      <a:alpha val="43137"/>
                    </a:srgbClr>
                  </a:outerShdw>
                </a:effectLst>
              </a:rPr>
              <a:t>Ansiedade</a:t>
            </a:r>
            <a:endParaRPr lang="pt-BR" sz="4000" b="1" dirty="0">
              <a:effectLst>
                <a:outerShdw blurRad="38100" dist="38100" dir="2700000" algn="tl">
                  <a:srgbClr val="000000">
                    <a:alpha val="43137"/>
                  </a:srgbClr>
                </a:outerShdw>
              </a:effectLst>
            </a:endParaRPr>
          </a:p>
        </p:txBody>
      </p:sp>
      <p:sp>
        <p:nvSpPr>
          <p:cNvPr id="6" name="CaixaDeTexto 5"/>
          <p:cNvSpPr txBox="1"/>
          <p:nvPr/>
        </p:nvSpPr>
        <p:spPr>
          <a:xfrm>
            <a:off x="5821251" y="852440"/>
            <a:ext cx="6087414" cy="240065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pt-BR" sz="3000" dirty="0" smtClean="0">
                <a:solidFill>
                  <a:schemeClr val="tx1">
                    <a:lumMod val="95000"/>
                    <a:lumOff val="5000"/>
                  </a:schemeClr>
                </a:solidFill>
              </a:rPr>
              <a:t>Estado emocional angustiante acompanhado de alterações </a:t>
            </a:r>
            <a:r>
              <a:rPr lang="pt-BR" sz="3000" dirty="0" smtClean="0">
                <a:solidFill>
                  <a:schemeClr val="tx1">
                    <a:lumMod val="95000"/>
                    <a:lumOff val="5000"/>
                  </a:schemeClr>
                </a:solidFill>
              </a:rPr>
              <a:t>somática (físico </a:t>
            </a:r>
            <a:r>
              <a:rPr lang="pt-BR" sz="3000" dirty="0" smtClean="0">
                <a:solidFill>
                  <a:schemeClr val="tx1">
                    <a:lumMod val="95000"/>
                    <a:lumOff val="5000"/>
                  </a:schemeClr>
                </a:solidFill>
              </a:rPr>
              <a:t>– cardíacas, respiratórias, etc.) e em que se preveem situações desagradáveis, reais ou não.</a:t>
            </a:r>
            <a:endParaRPr lang="pt-BR" sz="3000" dirty="0">
              <a:solidFill>
                <a:schemeClr val="tx1">
                  <a:lumMod val="95000"/>
                  <a:lumOff val="5000"/>
                </a:schemeClr>
              </a:solidFill>
            </a:endParaRPr>
          </a:p>
        </p:txBody>
      </p:sp>
    </p:spTree>
    <p:extLst>
      <p:ext uri="{BB962C8B-B14F-4D97-AF65-F5344CB8AC3E}">
        <p14:creationId xmlns:p14="http://schemas.microsoft.com/office/powerpoint/2010/main" val="116199775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4482" y="1056069"/>
            <a:ext cx="5228490" cy="5794538"/>
          </a:xfrm>
        </p:spPr>
      </p:pic>
      <p:sp>
        <p:nvSpPr>
          <p:cNvPr id="6" name="CaixaDeTexto 5"/>
          <p:cNvSpPr txBox="1"/>
          <p:nvPr/>
        </p:nvSpPr>
        <p:spPr>
          <a:xfrm>
            <a:off x="167424" y="686737"/>
            <a:ext cx="11900079" cy="584775"/>
          </a:xfrm>
          <a:prstGeom prst="rect">
            <a:avLst/>
          </a:prstGeom>
          <a:noFill/>
        </p:spPr>
        <p:txBody>
          <a:bodyPr wrap="square" rtlCol="0">
            <a:spAutoFit/>
          </a:bodyPr>
          <a:lstStyle/>
          <a:p>
            <a:pPr algn="ctr"/>
            <a:r>
              <a:rPr lang="pt-BR" sz="3200" dirty="0" smtClean="0">
                <a:solidFill>
                  <a:schemeClr val="bg1"/>
                </a:solidFill>
              </a:rPr>
              <a:t>Ansiedade inflige sofrimento intenso em 9,3% da População Brasileira</a:t>
            </a:r>
            <a:endParaRPr lang="pt-BR" sz="3200" dirty="0">
              <a:solidFill>
                <a:schemeClr val="bg1"/>
              </a:solidFill>
            </a:endParaRPr>
          </a:p>
        </p:txBody>
      </p:sp>
      <p:sp>
        <p:nvSpPr>
          <p:cNvPr id="7" name="CaixaDeTexto 6"/>
          <p:cNvSpPr txBox="1"/>
          <p:nvPr/>
        </p:nvSpPr>
        <p:spPr>
          <a:xfrm>
            <a:off x="9611931" y="1271512"/>
            <a:ext cx="2455572" cy="461665"/>
          </a:xfrm>
          <a:prstGeom prst="rect">
            <a:avLst/>
          </a:prstGeom>
          <a:noFill/>
        </p:spPr>
        <p:txBody>
          <a:bodyPr wrap="square" rtlCol="0">
            <a:spAutoFit/>
          </a:bodyPr>
          <a:lstStyle/>
          <a:p>
            <a:pPr algn="ctr"/>
            <a:r>
              <a:rPr lang="pt-BR" sz="2400" dirty="0" smtClean="0">
                <a:solidFill>
                  <a:schemeClr val="bg1"/>
                </a:solidFill>
              </a:rPr>
              <a:t>OMS </a:t>
            </a:r>
            <a:r>
              <a:rPr lang="pt-BR" sz="2400" dirty="0" smtClean="0">
                <a:solidFill>
                  <a:schemeClr val="bg1"/>
                </a:solidFill>
              </a:rPr>
              <a:t>- 2019</a:t>
            </a:r>
            <a:endParaRPr lang="pt-BR" sz="2400" dirty="0">
              <a:solidFill>
                <a:schemeClr val="bg1"/>
              </a:solidFill>
            </a:endParaRPr>
          </a:p>
        </p:txBody>
      </p:sp>
    </p:spTree>
    <p:extLst>
      <p:ext uri="{BB962C8B-B14F-4D97-AF65-F5344CB8AC3E}">
        <p14:creationId xmlns:p14="http://schemas.microsoft.com/office/powerpoint/2010/main" val="137986159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10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48324"/>
          </a:xfrm>
        </p:spPr>
      </p:pic>
      <p:sp>
        <p:nvSpPr>
          <p:cNvPr id="5" name="CaixaDeTexto 4"/>
          <p:cNvSpPr txBox="1"/>
          <p:nvPr/>
        </p:nvSpPr>
        <p:spPr>
          <a:xfrm>
            <a:off x="3473003" y="0"/>
            <a:ext cx="5245994" cy="707886"/>
          </a:xfrm>
          <a:prstGeom prst="rect">
            <a:avLst/>
          </a:prstGeom>
          <a:noFill/>
        </p:spPr>
        <p:txBody>
          <a:bodyPr wrap="square" rtlCol="0">
            <a:spAutoFit/>
          </a:bodyPr>
          <a:lstStyle/>
          <a:p>
            <a:pPr algn="ctr"/>
            <a:r>
              <a:rPr lang="pt-BR" sz="4000" b="1" dirty="0" smtClean="0">
                <a:solidFill>
                  <a:schemeClr val="tx2">
                    <a:lumMod val="50000"/>
                  </a:schemeClr>
                </a:solidFill>
                <a:effectLst>
                  <a:outerShdw blurRad="38100" dist="38100" dir="2700000" algn="tl">
                    <a:srgbClr val="000000">
                      <a:alpha val="43137"/>
                    </a:srgbClr>
                  </a:outerShdw>
                </a:effectLst>
              </a:rPr>
              <a:t>Definição de Tristeza</a:t>
            </a:r>
            <a:endParaRPr lang="pt-BR" sz="4000" b="1" dirty="0">
              <a:solidFill>
                <a:schemeClr val="tx2">
                  <a:lumMod val="50000"/>
                </a:schemeClr>
              </a:solidFill>
              <a:effectLst>
                <a:outerShdw blurRad="38100" dist="38100" dir="2700000" algn="tl">
                  <a:srgbClr val="000000">
                    <a:alpha val="43137"/>
                  </a:srgbClr>
                </a:outerShdw>
              </a:effectLst>
            </a:endParaRPr>
          </a:p>
        </p:txBody>
      </p:sp>
      <p:sp>
        <p:nvSpPr>
          <p:cNvPr id="6" name="CaixaDeTexto 5"/>
          <p:cNvSpPr txBox="1"/>
          <p:nvPr/>
        </p:nvSpPr>
        <p:spPr>
          <a:xfrm>
            <a:off x="0" y="5017248"/>
            <a:ext cx="12192000" cy="1815882"/>
          </a:xfrm>
          <a:prstGeom prst="rect">
            <a:avLst/>
          </a:prstGeom>
          <a:noFill/>
        </p:spPr>
        <p:txBody>
          <a:bodyPr wrap="square" rtlCol="0">
            <a:spAutoFit/>
          </a:bodyPr>
          <a:lstStyle/>
          <a:p>
            <a:pPr algn="just"/>
            <a:r>
              <a:rPr lang="pt-BR" sz="2800" b="1" dirty="0" smtClean="0">
                <a:solidFill>
                  <a:schemeClr val="tx2">
                    <a:lumMod val="50000"/>
                  </a:schemeClr>
                </a:solidFill>
              </a:rPr>
              <a:t>Tristeza é a m</a:t>
            </a:r>
            <a:r>
              <a:rPr lang="pt-BR" sz="2800" b="1" dirty="0" smtClean="0">
                <a:solidFill>
                  <a:schemeClr val="tx2">
                    <a:lumMod val="50000"/>
                  </a:schemeClr>
                </a:solidFill>
              </a:rPr>
              <a:t>ágoa</a:t>
            </a:r>
            <a:r>
              <a:rPr lang="pt-BR" sz="2800" b="1" dirty="0" smtClean="0">
                <a:solidFill>
                  <a:schemeClr val="tx2">
                    <a:lumMod val="50000"/>
                  </a:schemeClr>
                </a:solidFill>
              </a:rPr>
              <a:t>, aflição, abatimento, produzido por palavras, </a:t>
            </a:r>
            <a:r>
              <a:rPr lang="pt-BR" sz="2800" b="1" dirty="0" smtClean="0">
                <a:solidFill>
                  <a:schemeClr val="tx2">
                    <a:lumMod val="50000"/>
                  </a:schemeClr>
                </a:solidFill>
              </a:rPr>
              <a:t>situações momentâneas, </a:t>
            </a:r>
            <a:r>
              <a:rPr lang="pt-BR" sz="2800" b="1" dirty="0" smtClean="0">
                <a:solidFill>
                  <a:schemeClr val="tx2">
                    <a:lumMod val="50000"/>
                  </a:schemeClr>
                </a:solidFill>
              </a:rPr>
              <a:t>que pode ser passageira ou permanente (</a:t>
            </a:r>
            <a:r>
              <a:rPr lang="pt-BR" sz="2800" b="1" dirty="0" smtClean="0">
                <a:solidFill>
                  <a:schemeClr val="tx2">
                    <a:lumMod val="50000"/>
                  </a:schemeClr>
                </a:solidFill>
              </a:rPr>
              <a:t>emoções </a:t>
            </a:r>
            <a:r>
              <a:rPr lang="pt-BR" sz="2800" b="1" dirty="0" smtClean="0">
                <a:solidFill>
                  <a:schemeClr val="tx2">
                    <a:lumMod val="50000"/>
                  </a:schemeClr>
                </a:solidFill>
              </a:rPr>
              <a:t>saudável ou contaminada) – </a:t>
            </a:r>
            <a:r>
              <a:rPr lang="pt-BR" sz="2800" b="1" dirty="0" smtClean="0">
                <a:solidFill>
                  <a:schemeClr val="tx2">
                    <a:lumMod val="50000"/>
                  </a:schemeClr>
                </a:solidFill>
              </a:rPr>
              <a:t>são elementos </a:t>
            </a:r>
            <a:r>
              <a:rPr lang="pt-BR" sz="2800" b="1" dirty="0" smtClean="0">
                <a:solidFill>
                  <a:schemeClr val="tx2">
                    <a:lumMod val="50000"/>
                  </a:schemeClr>
                </a:solidFill>
              </a:rPr>
              <a:t>de </a:t>
            </a:r>
            <a:r>
              <a:rPr lang="pt-BR" sz="2800" b="1" dirty="0" smtClean="0">
                <a:solidFill>
                  <a:schemeClr val="tx2">
                    <a:lumMod val="50000"/>
                  </a:schemeClr>
                </a:solidFill>
              </a:rPr>
              <a:t>tristeza e desprezo</a:t>
            </a:r>
            <a:r>
              <a:rPr lang="pt-BR" sz="2800" b="1" dirty="0" smtClean="0">
                <a:solidFill>
                  <a:schemeClr val="tx2">
                    <a:lumMod val="50000"/>
                  </a:schemeClr>
                </a:solidFill>
              </a:rPr>
              <a:t>, </a:t>
            </a:r>
            <a:r>
              <a:rPr lang="pt-BR" sz="2800" b="1" dirty="0" smtClean="0">
                <a:solidFill>
                  <a:schemeClr val="tx2">
                    <a:lumMod val="50000"/>
                  </a:schemeClr>
                </a:solidFill>
              </a:rPr>
              <a:t>como medo</a:t>
            </a:r>
            <a:r>
              <a:rPr lang="pt-BR" sz="2800" b="1" dirty="0" smtClean="0">
                <a:solidFill>
                  <a:schemeClr val="tx2">
                    <a:lumMod val="50000"/>
                  </a:schemeClr>
                </a:solidFill>
              </a:rPr>
              <a:t>, </a:t>
            </a:r>
            <a:r>
              <a:rPr lang="pt-BR" sz="2800" b="1" dirty="0" smtClean="0">
                <a:solidFill>
                  <a:schemeClr val="tx2">
                    <a:lumMod val="50000"/>
                  </a:schemeClr>
                </a:solidFill>
              </a:rPr>
              <a:t>raiva</a:t>
            </a:r>
            <a:r>
              <a:rPr lang="pt-BR" sz="2800" b="1" dirty="0" smtClean="0">
                <a:solidFill>
                  <a:schemeClr val="tx2">
                    <a:lumMod val="50000"/>
                  </a:schemeClr>
                </a:solidFill>
              </a:rPr>
              <a:t>, </a:t>
            </a:r>
            <a:r>
              <a:rPr lang="pt-BR" sz="2800" b="1" dirty="0" smtClean="0">
                <a:solidFill>
                  <a:schemeClr val="tx2">
                    <a:lumMod val="50000"/>
                  </a:schemeClr>
                </a:solidFill>
              </a:rPr>
              <a:t>desgosto.</a:t>
            </a:r>
            <a:endParaRPr lang="pt-BR" sz="2800" b="1" dirty="0">
              <a:solidFill>
                <a:schemeClr val="tx2">
                  <a:lumMod val="50000"/>
                </a:schemeClr>
              </a:solidFill>
            </a:endParaRPr>
          </a:p>
        </p:txBody>
      </p:sp>
    </p:spTree>
    <p:extLst>
      <p:ext uri="{BB962C8B-B14F-4D97-AF65-F5344CB8AC3E}">
        <p14:creationId xmlns:p14="http://schemas.microsoft.com/office/powerpoint/2010/main" val="101817545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64054"/>
          </a:xfrm>
        </p:spPr>
      </p:pic>
      <p:sp>
        <p:nvSpPr>
          <p:cNvPr id="5" name="CaixaDeTexto 4"/>
          <p:cNvSpPr txBox="1"/>
          <p:nvPr/>
        </p:nvSpPr>
        <p:spPr>
          <a:xfrm>
            <a:off x="605306" y="365125"/>
            <a:ext cx="5847009" cy="707886"/>
          </a:xfrm>
          <a:prstGeom prst="rect">
            <a:avLst/>
          </a:prstGeom>
          <a:noFill/>
        </p:spPr>
        <p:txBody>
          <a:bodyPr wrap="square" rtlCol="0">
            <a:spAutoFit/>
          </a:bodyPr>
          <a:lstStyle/>
          <a:p>
            <a:pPr algn="ctr"/>
            <a:r>
              <a:rPr lang="pt-BR" sz="4000" b="1" dirty="0" smtClean="0">
                <a:effectLst>
                  <a:outerShdw blurRad="38100" dist="38100" dir="2700000" algn="tl">
                    <a:srgbClr val="000000">
                      <a:alpha val="43137"/>
                    </a:srgbClr>
                  </a:outerShdw>
                </a:effectLst>
              </a:rPr>
              <a:t>Definição de Depressão</a:t>
            </a:r>
            <a:endParaRPr lang="pt-BR" sz="4000" b="1" dirty="0">
              <a:effectLst>
                <a:outerShdw blurRad="38100" dist="38100" dir="2700000" algn="tl">
                  <a:srgbClr val="000000">
                    <a:alpha val="43137"/>
                  </a:srgbClr>
                </a:outerShdw>
              </a:effectLst>
            </a:endParaRPr>
          </a:p>
        </p:txBody>
      </p:sp>
      <p:sp>
        <p:nvSpPr>
          <p:cNvPr id="6" name="CaixaDeTexto 5"/>
          <p:cNvSpPr txBox="1"/>
          <p:nvPr/>
        </p:nvSpPr>
        <p:spPr>
          <a:xfrm>
            <a:off x="489396" y="1690688"/>
            <a:ext cx="5962919" cy="1938992"/>
          </a:xfrm>
          <a:prstGeom prst="rect">
            <a:avLst/>
          </a:prstGeom>
          <a:noFill/>
        </p:spPr>
        <p:txBody>
          <a:bodyPr wrap="square" rtlCol="0">
            <a:spAutoFit/>
          </a:bodyPr>
          <a:lstStyle/>
          <a:p>
            <a:pPr algn="just"/>
            <a:r>
              <a:rPr lang="pt-BR" sz="2400" dirty="0" smtClean="0"/>
              <a:t>Abatimento moral ou físico, </a:t>
            </a:r>
            <a:r>
              <a:rPr lang="pt-BR" sz="2400" dirty="0" smtClean="0"/>
              <a:t>na psiquiatria </a:t>
            </a:r>
            <a:r>
              <a:rPr lang="pt-BR" sz="2400" dirty="0" smtClean="0"/>
              <a:t>– </a:t>
            </a:r>
            <a:r>
              <a:rPr lang="pt-BR" sz="2400" dirty="0" smtClean="0"/>
              <a:t>é um estado </a:t>
            </a:r>
            <a:r>
              <a:rPr lang="pt-BR" sz="2400" dirty="0" smtClean="0"/>
              <a:t>mental caracterizado por tristeza, desespero e desestímulo </a:t>
            </a:r>
            <a:r>
              <a:rPr lang="pt-BR" sz="2400" dirty="0" smtClean="0"/>
              <a:t>quanto </a:t>
            </a:r>
            <a:r>
              <a:rPr lang="pt-BR" sz="2400" dirty="0" smtClean="0"/>
              <a:t>a qualquer atividade, que pode ser orgânica ou pós-traumática</a:t>
            </a:r>
            <a:endParaRPr lang="pt-BR" sz="2400" dirty="0"/>
          </a:p>
        </p:txBody>
      </p:sp>
    </p:spTree>
    <p:extLst>
      <p:ext uri="{BB962C8B-B14F-4D97-AF65-F5344CB8AC3E}">
        <p14:creationId xmlns:p14="http://schemas.microsoft.com/office/powerpoint/2010/main" val="95631881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RESSAO" id="{8FC7819E-9EC6-44FE-B1F3-B3B1A0B301E5}" vid="{2EF93A88-6699-4AEC-89CD-F2E45DF5612B}"/>
    </a:ext>
  </a:extLst>
</a:theme>
</file>

<file path=docProps/app.xml><?xml version="1.0" encoding="utf-8"?>
<Properties xmlns="http://schemas.openxmlformats.org/officeDocument/2006/extended-properties" xmlns:vt="http://schemas.openxmlformats.org/officeDocument/2006/docPropsVTypes">
  <Template/>
  <TotalTime>1047</TotalTime>
  <Words>2039</Words>
  <Application>Microsoft Office PowerPoint</Application>
  <PresentationFormat>Widescreen</PresentationFormat>
  <Paragraphs>121</Paragraphs>
  <Slides>35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35</vt:i4>
      </vt:variant>
    </vt:vector>
  </HeadingPairs>
  <TitlesOfParts>
    <vt:vector size="40" baseType="lpstr">
      <vt:lpstr>Arial</vt:lpstr>
      <vt:lpstr>Bradley Hand ITC</vt:lpstr>
      <vt:lpstr>Calibri</vt:lpstr>
      <vt:lpstr>Calibri Light</vt:lpstr>
      <vt:lpstr>Tema do Office</vt:lpstr>
      <vt:lpstr>DEPRESSÃO, ESTRESSE e TRISTEZA</vt:lpstr>
      <vt:lpstr>Apresentação do PowerPoint</vt:lpstr>
      <vt:lpstr>Apresentação do PowerPoint</vt:lpstr>
      <vt:lpstr>Apresentação do PowerPoint</vt:lpstr>
      <vt:lpstr>Países mais Estressados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Fatores Genéticos da Depressão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DEPRESSÃO</dc:title>
  <dc:creator>Michel</dc:creator>
  <cp:lastModifiedBy>Michel</cp:lastModifiedBy>
  <cp:revision>56</cp:revision>
  <dcterms:created xsi:type="dcterms:W3CDTF">2023-06-20T23:30:05Z</dcterms:created>
  <dcterms:modified xsi:type="dcterms:W3CDTF">2023-06-24T01:50:28Z</dcterms:modified>
</cp:coreProperties>
</file>